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Lst>
  <p:sldSz cx="9144000" cy="5143500" type="screen16x9"/>
  <p:notesSz cx="6858000" cy="9144000"/>
  <p:embeddedFontLst>
    <p:embeddedFont>
      <p:font typeface="Montserrat" panose="00000500000000000000" pitchFamily="2" charset="0"/>
      <p:regular r:id="rId15"/>
      <p:bold r:id="rId16"/>
      <p:italic r:id="rId17"/>
      <p:boldItalic r:id="rId18"/>
    </p:embeddedFont>
    <p:embeddedFont>
      <p:font typeface="Montserrat ExtraBold" panose="00000900000000000000" pitchFamily="2" charset="0"/>
      <p:bold r:id="rId19"/>
      <p:boldItalic r:id="rId20"/>
    </p:embeddedFont>
    <p:embeddedFont>
      <p:font typeface="Montserrat ExtraLight" panose="00000300000000000000" pitchFamily="2" charset="0"/>
      <p:regular r:id="rId21"/>
      <p:bold r:id="rId22"/>
      <p:italic r:id="rId23"/>
      <p:boldItalic r:id="rId24"/>
    </p:embeddedFont>
    <p:embeddedFont>
      <p:font typeface="Montserrat Medium" panose="00000600000000000000"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51" autoAdjust="0"/>
  </p:normalViewPr>
  <p:slideViewPr>
    <p:cSldViewPr snapToGrid="0">
      <p:cViewPr varScale="1">
        <p:scale>
          <a:sx n="92" d="100"/>
          <a:sy n="92" d="100"/>
        </p:scale>
        <p:origin x="10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Welcome to Group 5 of Unit COS20031 - Computing Technology Design Project. Our team include 6 members: Tran Thai Duy Khang, Trinh Quy Khang, Le Huu Tuong, Nguyen Quoc Thang, Nguyen Do Nhat Nam, Tran Thanh Minh. Our topic that we choose for this topic is designing B2B2C E-commerce platform database which contains a lot of categories. </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97ed1c11d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97ed1c11d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is going to pick cyber security as specific major for enhancing our database. There are 2 common errors for database: user privilege and </a:t>
            </a:r>
            <a:r>
              <a:rPr lang="en-US" dirty="0" err="1"/>
              <a:t>sql</a:t>
            </a:r>
            <a:r>
              <a:rPr lang="en-US" dirty="0"/>
              <a:t> injection. But we have figured out ways to improve the security such as grant the right privilege to suitable user, md5 hash the password, trim all the input before storing in the database. </a:t>
            </a:r>
            <a:endParaRPr dirty="0"/>
          </a:p>
        </p:txBody>
      </p:sp>
    </p:spTree>
    <p:extLst>
      <p:ext uri="{BB962C8B-B14F-4D97-AF65-F5344CB8AC3E}">
        <p14:creationId xmlns:p14="http://schemas.microsoft.com/office/powerpoint/2010/main" val="3083492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97ed1c11d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97ed1c11d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short, our project is about Coomarki, a leading Ecommerce company, is seeking proposals from qualified vendors to develop a B2B2C Ecommerce Platform System. The platform will connect businesses with end consumers to facilitate the buying and selling of products and services. The project will utilize Jira and Confluence for project management and documentation, and will rely on MySQL as the database.</a:t>
            </a:r>
            <a:br>
              <a:rPr lang="en" dirty="0"/>
            </a:br>
            <a:r>
              <a:rPr lang="en" dirty="0"/>
              <a:t>The team members did a great job on the B2B2C e-commerce platform project. They created a high quality product that met all project requirements. They were also able to meet all project deadlines. Team members learned a lot about Jira, Confluence, Initial ERD, and MySQL during the project. They will be able to use these skills in their future jobs.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9837555eda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9837555eda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Last but not least, we have met our client and he has given a lot of advice on how to improve the infrastructure, database. Here is the photo of my team and the client and also the lecturer.Thank you for listening our presentation today. We hope that you understand the B2B2C E-Commerce Platform including how we has collaborated to make this project successful. </a:t>
            </a:r>
            <a:endParaRP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172B4D"/>
                </a:solidFill>
                <a:effectLst/>
                <a:latin typeface="Roboto" panose="020F0502020204030204" pitchFamily="2" charset="0"/>
              </a:rPr>
              <a:t>Our team is focused on designing and building a database infrastructure to store RFPs for B2B2C e-commerce systems. We are undertaking this project to create a robust platform aimed at connecting businesses with consumers, increasing efficiency, and productivity in the exchange of buying and selling products and services offered by various enterprises.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97ed1c11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97ed1c11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Hello everyone, today I will share with you the roles and responsibilities of team members.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Each team member has their own role and responsibility, contributing to the team's success.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Tran Thai Duy Khang and Trinh Quy Khang both have roles in creating Jira tasks, team homepages, empathy maps, task assignments, and dummy data..</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Minh is the member in charge of tasks such as updating Jira tasks weekly, assigning tasks, creating initial ERD diagrams, risk assessments, team agreements, creating user templates, creating MySQL table creation statements and create fake data.</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team, Nam and Thang are responsible for technical tasks, including: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Take meeting notes</a:t>
            </a:r>
            <a:endParaRPr dirty="0"/>
          </a:p>
          <a:p>
            <a:pPr marL="0" lvl="0" indent="0" algn="l" rtl="0">
              <a:spcBef>
                <a:spcPts val="0"/>
              </a:spcBef>
              <a:spcAft>
                <a:spcPts val="0"/>
              </a:spcAft>
              <a:buNone/>
            </a:pPr>
            <a:r>
              <a:rPr lang="en" dirty="0"/>
              <a:t>Project planning</a:t>
            </a:r>
            <a:endParaRPr dirty="0"/>
          </a:p>
          <a:p>
            <a:pPr marL="0" lvl="0" indent="0" algn="l" rtl="0">
              <a:spcBef>
                <a:spcPts val="0"/>
              </a:spcBef>
              <a:spcAft>
                <a:spcPts val="0"/>
              </a:spcAft>
              <a:buNone/>
            </a:pPr>
            <a:r>
              <a:rPr lang="en" dirty="0"/>
              <a:t>Collect product requirements</a:t>
            </a:r>
            <a:endParaRPr dirty="0"/>
          </a:p>
          <a:p>
            <a:pPr marL="0" lvl="0" indent="0" algn="l" rtl="0">
              <a:spcBef>
                <a:spcPts val="0"/>
              </a:spcBef>
              <a:spcAft>
                <a:spcPts val="0"/>
              </a:spcAft>
              <a:buNone/>
            </a:pPr>
            <a:r>
              <a:rPr lang="en" dirty="0"/>
              <a:t>Monitor your team's health status</a:t>
            </a:r>
            <a:endParaRPr dirty="0"/>
          </a:p>
          <a:p>
            <a:pPr marL="0" lvl="0" indent="0" algn="l" rtl="0">
              <a:spcBef>
                <a:spcPts val="0"/>
              </a:spcBef>
              <a:spcAft>
                <a:spcPts val="0"/>
              </a:spcAft>
              <a:buNone/>
            </a:pPr>
            <a:r>
              <a:rPr lang="en" dirty="0"/>
              <a:t>Implement MySQL transactions</a:t>
            </a:r>
            <a:endParaRPr dirty="0"/>
          </a:p>
          <a:p>
            <a:pPr marL="0" lvl="0" indent="0" algn="l" rtl="0">
              <a:spcBef>
                <a:spcPts val="0"/>
              </a:spcBef>
              <a:spcAft>
                <a:spcPts val="0"/>
              </a:spcAft>
              <a:buNone/>
            </a:pPr>
            <a:r>
              <a:rPr lang="en" dirty="0"/>
              <a:t>Create a MySQL backup</a:t>
            </a:r>
            <a:endParaRPr dirty="0"/>
          </a:p>
          <a:p>
            <a:pPr marL="0" lvl="0" indent="0" algn="l" rtl="0">
              <a:spcBef>
                <a:spcPts val="0"/>
              </a:spcBef>
              <a:spcAft>
                <a:spcPts val="0"/>
              </a:spcAft>
              <a:buNone/>
            </a:pPr>
            <a:r>
              <a:rPr lang="en" dirty="0"/>
              <a:t>Organize project summary meetings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Tuong is responsible for testing related tasks, including: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Update Jira tasks weekly: Tuong updates the status of testing tasks weekly to ensure the team stays informed of work progress.</a:t>
            </a:r>
            <a:endParaRPr dirty="0"/>
          </a:p>
          <a:p>
            <a:pPr marL="0" lvl="0" indent="0" algn="l" rtl="0">
              <a:spcBef>
                <a:spcPts val="0"/>
              </a:spcBef>
              <a:spcAft>
                <a:spcPts val="0"/>
              </a:spcAft>
              <a:buNone/>
            </a:pPr>
            <a:r>
              <a:rPr lang="en" dirty="0"/>
              <a:t>Assigning tasks: Tuong coordinates with the team leader to assign testing tasks to team members.</a:t>
            </a:r>
            <a:endParaRPr dirty="0"/>
          </a:p>
          <a:p>
            <a:pPr marL="0" lvl="0" indent="0" algn="l" rtl="0">
              <a:spcBef>
                <a:spcPts val="0"/>
              </a:spcBef>
              <a:spcAft>
                <a:spcPts val="0"/>
              </a:spcAft>
              <a:buNone/>
            </a:pPr>
            <a:r>
              <a:rPr lang="en" dirty="0"/>
              <a:t>Create an initial ERD diagram: Create an initial ERD diagram to clearly understand the structure of the data.</a:t>
            </a:r>
            <a:endParaRPr dirty="0"/>
          </a:p>
          <a:p>
            <a:pPr marL="0" lvl="0" indent="0" algn="l" rtl="0">
              <a:spcBef>
                <a:spcPts val="0"/>
              </a:spcBef>
              <a:spcAft>
                <a:spcPts val="0"/>
              </a:spcAft>
              <a:buNone/>
            </a:pPr>
            <a:r>
              <a:rPr lang="en" dirty="0"/>
              <a:t>Risk assessment: Tuong evaluates project risks to provide risk control measures.</a:t>
            </a:r>
            <a:endParaRPr dirty="0"/>
          </a:p>
          <a:p>
            <a:pPr marL="0" lvl="0" indent="0" algn="l" rtl="0">
              <a:spcBef>
                <a:spcPts val="0"/>
              </a:spcBef>
              <a:spcAft>
                <a:spcPts val="0"/>
              </a:spcAft>
              <a:buNone/>
            </a:pPr>
            <a:r>
              <a:rPr lang="en" dirty="0"/>
              <a:t>Team agreement: Tuong participates in building team agreements to ensure all team members clearly understand the working rules.</a:t>
            </a:r>
            <a:endParaRPr dirty="0"/>
          </a:p>
          <a:p>
            <a:pPr marL="0" lvl="0" indent="0" algn="l" rtl="0">
              <a:spcBef>
                <a:spcPts val="0"/>
              </a:spcBef>
              <a:spcAft>
                <a:spcPts val="0"/>
              </a:spcAft>
              <a:buNone/>
            </a:pPr>
            <a:r>
              <a:rPr lang="en" dirty="0"/>
              <a:t>Create user prototypes: Tuong creates user prototypes to understand user needs.</a:t>
            </a:r>
            <a:endParaRPr dirty="0"/>
          </a:p>
          <a:p>
            <a:pPr marL="0" lvl="0" indent="0" algn="l" rtl="0">
              <a:spcBef>
                <a:spcPts val="0"/>
              </a:spcBef>
              <a:spcAft>
                <a:spcPts val="0"/>
              </a:spcAft>
              <a:buNone/>
            </a:pPr>
            <a:r>
              <a:rPr lang="en" dirty="0"/>
              <a:t>Create a MySQL table creation statement: Tuong creates a MySQL table creation statement to store data.</a:t>
            </a:r>
            <a:endParaRPr dirty="0"/>
          </a:p>
          <a:p>
            <a:pPr marL="0" lvl="0" indent="0" algn="l" rtl="0">
              <a:spcBef>
                <a:spcPts val="0"/>
              </a:spcBef>
              <a:spcAft>
                <a:spcPts val="0"/>
              </a:spcAft>
              <a:buNone/>
            </a:pPr>
            <a:r>
              <a:rPr lang="en" dirty="0"/>
              <a:t>Performance measurement (indexes in the database): Tuong measures the performance of the database to ensure the database works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97ed1c11d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97ed1c11d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team process. We will divide into 5 roles and responsibilities</a:t>
            </a:r>
            <a:br>
              <a:rPr lang="en-US" dirty="0"/>
            </a:br>
            <a:r>
              <a:rPr lang="en-US" dirty="0"/>
              <a:t>Scrum Master – Thang</a:t>
            </a:r>
            <a:br>
              <a:rPr lang="en-US" dirty="0"/>
            </a:br>
            <a:r>
              <a:rPr lang="en-US" dirty="0"/>
              <a:t>Resource manager – Nam</a:t>
            </a:r>
            <a:br>
              <a:rPr lang="en-US" dirty="0"/>
            </a:br>
            <a:r>
              <a:rPr lang="en-US" dirty="0" err="1"/>
              <a:t>Deve;oper</a:t>
            </a:r>
            <a:r>
              <a:rPr lang="en-US" dirty="0"/>
              <a:t> – 2Khang</a:t>
            </a:r>
            <a:br>
              <a:rPr lang="en-US" dirty="0"/>
            </a:br>
            <a:r>
              <a:rPr lang="en-US" dirty="0"/>
              <a:t>Project Manager – </a:t>
            </a:r>
            <a:r>
              <a:rPr lang="en-US" dirty="0" err="1"/>
              <a:t>Tuong</a:t>
            </a:r>
            <a:br>
              <a:rPr lang="en-US" dirty="0"/>
            </a:br>
            <a:r>
              <a:rPr lang="en-US" dirty="0"/>
              <a:t>Quality manager - Minh</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97ed1c11d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97ed1c11d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the final ERD of our system platform. We also have built the database for storing the data based on this diagram. It concludes 16 tables and are linked together with the evidence from the image I am showing. This ERD shows the relationships between the different tables in our database. For example, the Orders table is linked to the Users table and the Products table. This means that each order must be placed by a user and must be for a product. </a:t>
            </a:r>
            <a:r>
              <a:rPr lang="en" dirty="0">
                <a:solidFill>
                  <a:schemeClr val="dk1"/>
                </a:solidFill>
              </a:rPr>
              <a:t>I also have noted that PK means Primary Key and FK means Foreign Key. </a:t>
            </a:r>
            <a:r>
              <a:rPr lang="en" dirty="0"/>
              <a:t>All the primary keys are listed out and they are unique identifier for each row in the table and the foreign key is a column in one table that references the primary key in another table.</a:t>
            </a:r>
            <a:endParaRPr sz="1200" dirty="0">
              <a:solidFill>
                <a:srgbClr val="E3E3E3"/>
              </a:solidFill>
              <a:highlight>
                <a:srgbClr val="131314"/>
              </a:highlight>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97ed1c11d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97ed1c11d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the relationship entities, our team has tried to avoid many-to-many relationship because they can lead to data inconsistency and errors. We have create more junction tables which contains both the primary keys of 2 entities involved in the relationship. We have improve the efficiency of queries with the suitable relationship of entities such as Users and Businesses is One - To - One relationship and other examples also are included in this slide.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97ed1c11d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97ed1c11d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 everyone. I’m Nhat Nam. Today, I'm going to talk about two of the most important SQL use cases for B2B2C e-commerce platforms: transactions and backup.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MySQL transactions and backup are two essential features for any B2B2C e-commerce platform. Transactions ensure that all changes to the database are made consistently and automically, while backup protects your data from loss or corruption. By using these features, you can ensure that your data is safe and secure, and that your customers have a seamless shopping experience.</a:t>
            </a:r>
            <a:br>
              <a:rPr lang="en" dirty="0"/>
            </a:br>
            <a:endParaRPr dirty="0"/>
          </a:p>
          <a:p>
            <a:pPr marL="0" lvl="0" indent="0" algn="l" rtl="0">
              <a:spcBef>
                <a:spcPts val="0"/>
              </a:spcBef>
              <a:spcAft>
                <a:spcPts val="0"/>
              </a:spcAft>
              <a:buNone/>
            </a:pPr>
            <a:r>
              <a:rPr lang="en" dirty="0"/>
              <a:t>So that, our system also uses these 2 SQL use cases.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557900" y="1809050"/>
            <a:ext cx="81714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B2B2C E-COMMERCE PLATFORM</a:t>
            </a:r>
            <a:endParaRPr/>
          </a:p>
        </p:txBody>
      </p:sp>
      <p:sp>
        <p:nvSpPr>
          <p:cNvPr id="159" name="Google Shape;159;p36"/>
          <p:cNvSpPr txBox="1">
            <a:spLocks noGrp="1"/>
          </p:cNvSpPr>
          <p:nvPr>
            <p:ph type="subTitle" idx="1"/>
          </p:nvPr>
        </p:nvSpPr>
        <p:spPr>
          <a:xfrm>
            <a:off x="2044200" y="3525975"/>
            <a:ext cx="5055600" cy="14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 Thai Duy Khang - 104225629</a:t>
            </a:r>
            <a:endParaRPr dirty="0"/>
          </a:p>
          <a:p>
            <a:pPr marL="0" lvl="0" indent="0" algn="ctr" rtl="0">
              <a:spcBef>
                <a:spcPts val="0"/>
              </a:spcBef>
              <a:spcAft>
                <a:spcPts val="0"/>
              </a:spcAft>
              <a:buNone/>
            </a:pPr>
            <a:r>
              <a:rPr lang="en" dirty="0"/>
              <a:t>Trinh Quy Khang - 104212003</a:t>
            </a:r>
            <a:endParaRPr dirty="0"/>
          </a:p>
          <a:p>
            <a:pPr marL="0" lvl="0" indent="0" algn="ctr" rtl="0">
              <a:spcBef>
                <a:spcPts val="0"/>
              </a:spcBef>
              <a:spcAft>
                <a:spcPts val="0"/>
              </a:spcAft>
              <a:buNone/>
            </a:pPr>
            <a:r>
              <a:rPr lang="en" dirty="0"/>
              <a:t>Le Huu Tuong - 104169756</a:t>
            </a:r>
            <a:endParaRPr dirty="0"/>
          </a:p>
          <a:p>
            <a:pPr marL="0" lvl="0" indent="0" algn="ctr" rtl="0">
              <a:spcBef>
                <a:spcPts val="0"/>
              </a:spcBef>
              <a:spcAft>
                <a:spcPts val="0"/>
              </a:spcAft>
              <a:buNone/>
            </a:pPr>
            <a:r>
              <a:rPr lang="en" dirty="0"/>
              <a:t>Nguyen Quoc Thang - 104193360</a:t>
            </a:r>
            <a:endParaRPr dirty="0"/>
          </a:p>
          <a:p>
            <a:pPr marL="0" lvl="0" indent="0" algn="ctr" rtl="0">
              <a:spcBef>
                <a:spcPts val="0"/>
              </a:spcBef>
              <a:spcAft>
                <a:spcPts val="0"/>
              </a:spcAft>
              <a:buNone/>
            </a:pPr>
            <a:r>
              <a:rPr lang="en" dirty="0"/>
              <a:t>Nguyen Do Nhat Nam - 104061616</a:t>
            </a:r>
            <a:endParaRPr dirty="0"/>
          </a:p>
          <a:p>
            <a:pPr marL="0" lvl="0" indent="0" algn="ctr" rtl="0">
              <a:spcBef>
                <a:spcPts val="0"/>
              </a:spcBef>
              <a:spcAft>
                <a:spcPts val="0"/>
              </a:spcAft>
              <a:buNone/>
            </a:pPr>
            <a:r>
              <a:rPr lang="en" dirty="0"/>
              <a:t>Tran Thanh Minh - 103809048</a:t>
            </a:r>
            <a:endParaRPr dirty="0"/>
          </a:p>
        </p:txBody>
      </p:sp>
      <p:sp>
        <p:nvSpPr>
          <p:cNvPr id="160" name="Google Shape;160;p36"/>
          <p:cNvSpPr txBox="1">
            <a:spLocks noGrp="1"/>
          </p:cNvSpPr>
          <p:nvPr>
            <p:ph type="ctrTitle"/>
          </p:nvPr>
        </p:nvSpPr>
        <p:spPr>
          <a:xfrm>
            <a:off x="1131277" y="2929312"/>
            <a:ext cx="6535615"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COS20031-G05</a:t>
            </a:r>
            <a:br>
              <a:rPr lang="en" sz="2200" b="0" dirty="0">
                <a:latin typeface="Montserrat ExtraLight"/>
                <a:ea typeface="Montserrat ExtraLight"/>
                <a:cs typeface="Montserrat ExtraLight"/>
                <a:sym typeface="Montserrat ExtraLight"/>
              </a:rPr>
            </a:br>
            <a:r>
              <a:rPr lang="en" sz="2200" b="0" dirty="0">
                <a:latin typeface="Montserrat ExtraLight"/>
                <a:ea typeface="Montserrat ExtraLight"/>
                <a:cs typeface="Montserrat ExtraLight"/>
                <a:sym typeface="Montserrat ExtraLight"/>
              </a:rPr>
              <a:t>Computing Technology Design Project</a:t>
            </a:r>
            <a:endParaRPr sz="2200" b="0" dirty="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3" name="Google Shape;163;p36"/>
          <p:cNvSpPr txBox="1"/>
          <p:nvPr/>
        </p:nvSpPr>
        <p:spPr>
          <a:xfrm>
            <a:off x="7099800" y="4569725"/>
            <a:ext cx="177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Thanh Minh</a:t>
            </a:r>
            <a:endParaRPr sz="1800"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2257350" y="491775"/>
            <a:ext cx="4629300" cy="6811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Specific Major</a:t>
            </a:r>
            <a:endParaRPr dirty="0">
              <a:solidFill>
                <a:schemeClr val="accent1"/>
              </a:solidFill>
            </a:endParaRPr>
          </a:p>
        </p:txBody>
      </p:sp>
      <p:cxnSp>
        <p:nvCxnSpPr>
          <p:cNvPr id="232" name="Google Shape;232;p41"/>
          <p:cNvCxnSpPr/>
          <p:nvPr/>
        </p:nvCxnSpPr>
        <p:spPr>
          <a:xfrm>
            <a:off x="3190500" y="4046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4" name="Google Shape;234;p41"/>
          <p:cNvSpPr txBox="1"/>
          <p:nvPr/>
        </p:nvSpPr>
        <p:spPr>
          <a:xfrm>
            <a:off x="1141362" y="1929520"/>
            <a:ext cx="5386500" cy="738633"/>
          </a:xfrm>
          <a:prstGeom prst="rect">
            <a:avLst/>
          </a:prstGeom>
          <a:noFill/>
          <a:ln>
            <a:noFill/>
          </a:ln>
        </p:spPr>
        <p:txBody>
          <a:bodyPr spcFirstLastPara="1" wrap="square" lIns="91425" tIns="91425" rIns="91425" bIns="91425" anchor="t" anchorCtr="0">
            <a:spAutoFit/>
          </a:bodyPr>
          <a:lstStyle/>
          <a:p>
            <a:pPr marL="457200" lvl="0" indent="-342900" algn="just" rtl="0">
              <a:spcBef>
                <a:spcPts val="0"/>
              </a:spcBef>
              <a:spcAft>
                <a:spcPts val="0"/>
              </a:spcAft>
              <a:buClr>
                <a:schemeClr val="lt1"/>
              </a:buClr>
              <a:buSzPts val="1800"/>
              <a:buFont typeface="Montserrat"/>
              <a:buChar char="●"/>
            </a:pPr>
            <a:r>
              <a:rPr lang="en-US" sz="1800" dirty="0">
                <a:solidFill>
                  <a:schemeClr val="lt1"/>
                </a:solidFill>
                <a:latin typeface="Montserrat"/>
                <a:ea typeface="Montserrat"/>
                <a:cs typeface="Montserrat"/>
                <a:sym typeface="Montserrat"/>
              </a:rPr>
              <a:t>User Privilege</a:t>
            </a:r>
            <a:endParaRPr lang="en" sz="1800" dirty="0">
              <a:solidFill>
                <a:schemeClr val="lt1"/>
              </a:solidFill>
              <a:latin typeface="Montserrat"/>
              <a:ea typeface="Montserrat"/>
              <a:cs typeface="Montserrat"/>
              <a:sym typeface="Montserrat"/>
            </a:endParaRPr>
          </a:p>
          <a:p>
            <a:pPr marL="457200" lvl="0" indent="-342900" algn="just" rtl="0">
              <a:spcBef>
                <a:spcPts val="0"/>
              </a:spcBef>
              <a:spcAft>
                <a:spcPts val="0"/>
              </a:spcAft>
              <a:buClr>
                <a:schemeClr val="lt1"/>
              </a:buClr>
              <a:buSzPts val="1800"/>
              <a:buFont typeface="Montserrat"/>
              <a:buChar char="●"/>
            </a:pPr>
            <a:r>
              <a:rPr lang="en" sz="1800" dirty="0">
                <a:solidFill>
                  <a:schemeClr val="lt1"/>
                </a:solidFill>
                <a:latin typeface="Montserrat"/>
                <a:ea typeface="Montserrat"/>
                <a:cs typeface="Montserrat"/>
                <a:sym typeface="Montserrat"/>
              </a:rPr>
              <a:t>SQL Injection</a:t>
            </a:r>
            <a:endParaRPr sz="1800" dirty="0">
              <a:solidFill>
                <a:schemeClr val="lt1"/>
              </a:solidFill>
              <a:latin typeface="Montserrat"/>
              <a:ea typeface="Montserrat"/>
              <a:cs typeface="Montserrat"/>
              <a:sym typeface="Montserrat"/>
            </a:endParaRPr>
          </a:p>
        </p:txBody>
      </p:sp>
      <p:sp>
        <p:nvSpPr>
          <p:cNvPr id="236" name="Google Shape;236;p41"/>
          <p:cNvSpPr txBox="1"/>
          <p:nvPr/>
        </p:nvSpPr>
        <p:spPr>
          <a:xfrm>
            <a:off x="5218176" y="2806619"/>
            <a:ext cx="1962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lt1"/>
                </a:solidFill>
                <a:latin typeface="Montserrat"/>
                <a:ea typeface="Montserrat"/>
                <a:cs typeface="Montserrat"/>
                <a:sym typeface="Montserrat"/>
              </a:rPr>
              <a:t>Thanh Minh</a:t>
            </a:r>
            <a:endParaRPr sz="1800" dirty="0">
              <a:solidFill>
                <a:schemeClr val="lt1"/>
              </a:solidFill>
              <a:latin typeface="Montserrat"/>
              <a:ea typeface="Montserrat"/>
              <a:cs typeface="Montserrat"/>
              <a:sym typeface="Montserrat"/>
            </a:endParaRPr>
          </a:p>
        </p:txBody>
      </p:sp>
      <p:sp>
        <p:nvSpPr>
          <p:cNvPr id="3" name="Google Shape;233;p41">
            <a:extLst>
              <a:ext uri="{FF2B5EF4-FFF2-40B4-BE49-F238E27FC236}">
                <a16:creationId xmlns:a16="http://schemas.microsoft.com/office/drawing/2014/main" id="{4EB0A8FF-899D-BE3E-0E95-A044FF9B37E9}"/>
              </a:ext>
            </a:extLst>
          </p:cNvPr>
          <p:cNvSpPr txBox="1"/>
          <p:nvPr/>
        </p:nvSpPr>
        <p:spPr>
          <a:xfrm>
            <a:off x="-577722" y="1514169"/>
            <a:ext cx="538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lt1"/>
                </a:solidFill>
                <a:latin typeface="Montserrat"/>
                <a:ea typeface="Montserrat"/>
                <a:cs typeface="Montserrat"/>
                <a:sym typeface="Montserrat"/>
              </a:rPr>
              <a:t>Cyber Security</a:t>
            </a:r>
            <a:endParaRPr sz="1800" dirty="0">
              <a:solidFill>
                <a:schemeClr val="lt1"/>
              </a:solidFill>
              <a:latin typeface="Montserrat"/>
              <a:ea typeface="Montserrat"/>
              <a:cs typeface="Montserrat"/>
              <a:sym typeface="Montserrat"/>
            </a:endParaRPr>
          </a:p>
        </p:txBody>
      </p:sp>
      <p:sp>
        <p:nvSpPr>
          <p:cNvPr id="4" name="Google Shape;233;p41">
            <a:extLst>
              <a:ext uri="{FF2B5EF4-FFF2-40B4-BE49-F238E27FC236}">
                <a16:creationId xmlns:a16="http://schemas.microsoft.com/office/drawing/2014/main" id="{01838589-3654-5296-C49A-FB04A5468647}"/>
              </a:ext>
            </a:extLst>
          </p:cNvPr>
          <p:cNvSpPr txBox="1"/>
          <p:nvPr/>
        </p:nvSpPr>
        <p:spPr>
          <a:xfrm>
            <a:off x="19840" y="2575769"/>
            <a:ext cx="538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lt1"/>
                </a:solidFill>
                <a:latin typeface="Montserrat"/>
                <a:ea typeface="Montserrat"/>
                <a:cs typeface="Montserrat"/>
                <a:sym typeface="Montserrat"/>
              </a:rPr>
              <a:t>Possible Implementation</a:t>
            </a:r>
            <a:endParaRPr sz="1800" dirty="0">
              <a:solidFill>
                <a:schemeClr val="lt1"/>
              </a:solidFill>
              <a:latin typeface="Montserrat"/>
              <a:ea typeface="Montserrat"/>
              <a:cs typeface="Montserrat"/>
              <a:sym typeface="Montserrat"/>
            </a:endParaRPr>
          </a:p>
        </p:txBody>
      </p:sp>
      <p:sp>
        <p:nvSpPr>
          <p:cNvPr id="5" name="Google Shape;234;p41">
            <a:extLst>
              <a:ext uri="{FF2B5EF4-FFF2-40B4-BE49-F238E27FC236}">
                <a16:creationId xmlns:a16="http://schemas.microsoft.com/office/drawing/2014/main" id="{3E948538-EF4A-C21B-2579-52ACFDCC4101}"/>
              </a:ext>
            </a:extLst>
          </p:cNvPr>
          <p:cNvSpPr txBox="1"/>
          <p:nvPr/>
        </p:nvSpPr>
        <p:spPr>
          <a:xfrm>
            <a:off x="1141362" y="3037469"/>
            <a:ext cx="5386500" cy="1292631"/>
          </a:xfrm>
          <a:prstGeom prst="rect">
            <a:avLst/>
          </a:prstGeom>
          <a:noFill/>
          <a:ln>
            <a:noFill/>
          </a:ln>
        </p:spPr>
        <p:txBody>
          <a:bodyPr spcFirstLastPara="1" wrap="square" lIns="91425" tIns="91425" rIns="91425" bIns="91425" anchor="t" anchorCtr="0">
            <a:spAutoFit/>
          </a:bodyPr>
          <a:lstStyle/>
          <a:p>
            <a:pPr marL="457200" lvl="0" indent="-342900" algn="just" rtl="0">
              <a:spcBef>
                <a:spcPts val="0"/>
              </a:spcBef>
              <a:spcAft>
                <a:spcPts val="0"/>
              </a:spcAft>
              <a:buClr>
                <a:schemeClr val="lt1"/>
              </a:buClr>
              <a:buSzPts val="1800"/>
              <a:buFont typeface="Montserrat"/>
              <a:buChar char="●"/>
            </a:pPr>
            <a:r>
              <a:rPr lang="en-US" sz="1800" dirty="0">
                <a:solidFill>
                  <a:schemeClr val="lt1"/>
                </a:solidFill>
                <a:latin typeface="Montserrat"/>
                <a:ea typeface="Montserrat"/>
                <a:cs typeface="Montserrat"/>
                <a:sym typeface="Montserrat"/>
              </a:rPr>
              <a:t>Grant the right privilege </a:t>
            </a:r>
            <a:endParaRPr lang="en" sz="1800" dirty="0">
              <a:solidFill>
                <a:schemeClr val="lt1"/>
              </a:solidFill>
              <a:latin typeface="Montserrat"/>
              <a:ea typeface="Montserrat"/>
              <a:cs typeface="Montserrat"/>
              <a:sym typeface="Montserrat"/>
            </a:endParaRPr>
          </a:p>
          <a:p>
            <a:pPr marL="457200" lvl="0" indent="-342900" algn="just" rtl="0">
              <a:spcBef>
                <a:spcPts val="0"/>
              </a:spcBef>
              <a:spcAft>
                <a:spcPts val="0"/>
              </a:spcAft>
              <a:buClr>
                <a:schemeClr val="lt1"/>
              </a:buClr>
              <a:buSzPts val="1800"/>
              <a:buFont typeface="Montserrat"/>
              <a:buChar char="●"/>
            </a:pPr>
            <a:r>
              <a:rPr lang="en" sz="1800" dirty="0">
                <a:solidFill>
                  <a:schemeClr val="lt1"/>
                </a:solidFill>
                <a:latin typeface="Montserrat"/>
                <a:ea typeface="Montserrat"/>
                <a:cs typeface="Montserrat"/>
                <a:sym typeface="Montserrat"/>
              </a:rPr>
              <a:t>MD5 hash the password field</a:t>
            </a:r>
          </a:p>
          <a:p>
            <a:pPr marL="457200" lvl="0" indent="-342900" algn="just" rtl="0">
              <a:spcBef>
                <a:spcPts val="0"/>
              </a:spcBef>
              <a:spcAft>
                <a:spcPts val="0"/>
              </a:spcAft>
              <a:buClr>
                <a:schemeClr val="lt1"/>
              </a:buClr>
              <a:buSzPts val="1800"/>
              <a:buFont typeface="Montserrat"/>
              <a:buChar char="●"/>
            </a:pPr>
            <a:r>
              <a:rPr lang="en" sz="1800" dirty="0">
                <a:solidFill>
                  <a:schemeClr val="lt1"/>
                </a:solidFill>
                <a:latin typeface="Montserrat"/>
                <a:ea typeface="Montserrat"/>
                <a:cs typeface="Montserrat"/>
                <a:sym typeface="Montserrat"/>
              </a:rPr>
              <a:t>Trim the input before storing</a:t>
            </a:r>
          </a:p>
          <a:p>
            <a:pPr marL="457200" lvl="0" indent="-342900" algn="just" rtl="0">
              <a:spcBef>
                <a:spcPts val="0"/>
              </a:spcBef>
              <a:spcAft>
                <a:spcPts val="0"/>
              </a:spcAft>
              <a:buClr>
                <a:schemeClr val="lt1"/>
              </a:buClr>
              <a:buSzPts val="1800"/>
              <a:buFont typeface="Montserrat"/>
              <a:buChar char="●"/>
            </a:pPr>
            <a:endParaRPr sz="1800"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6886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Summary </a:t>
            </a:r>
            <a:endParaRPr/>
          </a:p>
        </p:txBody>
      </p:sp>
      <p:sp>
        <p:nvSpPr>
          <p:cNvPr id="278" name="Google Shape;278;p45"/>
          <p:cNvSpPr txBox="1">
            <a:spLocks noGrp="1"/>
          </p:cNvSpPr>
          <p:nvPr>
            <p:ph type="subTitle" idx="1"/>
          </p:nvPr>
        </p:nvSpPr>
        <p:spPr>
          <a:xfrm>
            <a:off x="642950" y="3203300"/>
            <a:ext cx="7990800" cy="17361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a:t>Coomarki is seeking vendors to develop a B2B2C Ecommerce Platform System, utilizing Jira, Confluence, and MySQL for project management and documentation.</a:t>
            </a:r>
            <a:endParaRPr/>
          </a:p>
          <a:p>
            <a:pPr marL="457200" lvl="0" indent="-317500" algn="just" rtl="0">
              <a:spcBef>
                <a:spcPts val="0"/>
              </a:spcBef>
              <a:spcAft>
                <a:spcPts val="0"/>
              </a:spcAft>
              <a:buSzPts val="1400"/>
              <a:buChar char="-"/>
            </a:pPr>
            <a:r>
              <a:rPr lang="en"/>
              <a:t>The team members did a great job on the B2B2C e-commerce platform project. They created a high quality product that met all project requirements and deadlines. They also learned a lot about technology skills.</a:t>
            </a:r>
            <a:endParaRPr/>
          </a:p>
        </p:txBody>
      </p:sp>
      <p:cxnSp>
        <p:nvCxnSpPr>
          <p:cNvPr id="279" name="Google Shape;279;p45"/>
          <p:cNvCxnSpPr/>
          <p:nvPr/>
        </p:nvCxnSpPr>
        <p:spPr>
          <a:xfrm>
            <a:off x="3190500" y="30408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0" name="Google Shape;280;p45"/>
          <p:cNvSpPr/>
          <p:nvPr/>
        </p:nvSpPr>
        <p:spPr>
          <a:xfrm>
            <a:off x="3490975" y="57575"/>
            <a:ext cx="2008500" cy="1914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81" name="Google Shape;281;p45"/>
          <p:cNvSpPr txBox="1"/>
          <p:nvPr/>
        </p:nvSpPr>
        <p:spPr>
          <a:xfrm>
            <a:off x="3753525" y="1980338"/>
            <a:ext cx="605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Quy Khang</a:t>
            </a:r>
            <a:endParaRPr sz="18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6"/>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87" name="Google Shape;287;p46"/>
          <p:cNvSpPr txBox="1">
            <a:spLocks noGrp="1"/>
          </p:cNvSpPr>
          <p:nvPr>
            <p:ph type="subTitle" idx="1"/>
          </p:nvPr>
        </p:nvSpPr>
        <p:spPr>
          <a:xfrm>
            <a:off x="1013400" y="2060300"/>
            <a:ext cx="3305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COS20031 - Group 5</a:t>
            </a:r>
            <a:endParaRPr sz="18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288" name="Google Shape;288;p46"/>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89" name="Google Shape;289;p46"/>
          <p:cNvCxnSpPr/>
          <p:nvPr/>
        </p:nvCxnSpPr>
        <p:spPr>
          <a:xfrm>
            <a:off x="997025" y="31165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90" name="Google Shape;290;p46"/>
          <p:cNvSpPr/>
          <p:nvPr/>
        </p:nvSpPr>
        <p:spPr>
          <a:xfrm>
            <a:off x="997025" y="3313225"/>
            <a:ext cx="3131700" cy="147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91" name="Google Shape;291;p46"/>
          <p:cNvSpPr txBox="1"/>
          <p:nvPr/>
        </p:nvSpPr>
        <p:spPr>
          <a:xfrm>
            <a:off x="-180325" y="3313225"/>
            <a:ext cx="54864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Tran Thai Duy Khang - 104225629</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
                <a:solidFill>
                  <a:schemeClr val="lt1"/>
                </a:solidFill>
                <a:latin typeface="Montserrat"/>
                <a:ea typeface="Montserrat"/>
                <a:cs typeface="Montserrat"/>
                <a:sym typeface="Montserrat"/>
              </a:rPr>
              <a:t>Trinh Quy Khang - 104212003</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
                <a:solidFill>
                  <a:schemeClr val="lt1"/>
                </a:solidFill>
                <a:latin typeface="Montserrat"/>
                <a:ea typeface="Montserrat"/>
                <a:cs typeface="Montserrat"/>
                <a:sym typeface="Montserrat"/>
              </a:rPr>
              <a:t>Le Huu Tuong - 104169756</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
                <a:solidFill>
                  <a:schemeClr val="lt1"/>
                </a:solidFill>
                <a:latin typeface="Montserrat"/>
                <a:ea typeface="Montserrat"/>
                <a:cs typeface="Montserrat"/>
                <a:sym typeface="Montserrat"/>
              </a:rPr>
              <a:t>Nguyen Quoc Thang - 104193360</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
                <a:solidFill>
                  <a:schemeClr val="lt1"/>
                </a:solidFill>
                <a:latin typeface="Montserrat"/>
                <a:ea typeface="Montserrat"/>
                <a:cs typeface="Montserrat"/>
                <a:sym typeface="Montserrat"/>
              </a:rPr>
              <a:t>Nguyen Do Nhat Nam - 104061616</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
                <a:solidFill>
                  <a:schemeClr val="lt1"/>
                </a:solidFill>
                <a:latin typeface="Montserrat"/>
                <a:ea typeface="Montserrat"/>
                <a:cs typeface="Montserrat"/>
                <a:sym typeface="Montserrat"/>
              </a:rPr>
              <a:t>Tran Thanh Minh - 103809048</a:t>
            </a:r>
            <a:endParaRPr>
              <a:solidFill>
                <a:schemeClr val="lt1"/>
              </a:solidFill>
              <a:latin typeface="Montserrat"/>
              <a:ea typeface="Montserrat"/>
              <a:cs typeface="Montserrat"/>
              <a:sym typeface="Montserrat"/>
            </a:endParaRPr>
          </a:p>
        </p:txBody>
      </p:sp>
      <p:sp>
        <p:nvSpPr>
          <p:cNvPr id="293" name="Google Shape;293;p46"/>
          <p:cNvSpPr txBox="1"/>
          <p:nvPr/>
        </p:nvSpPr>
        <p:spPr>
          <a:xfrm>
            <a:off x="5417665" y="2314250"/>
            <a:ext cx="605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Quy Khang</a:t>
            </a:r>
            <a:endParaRPr sz="1800" b="1">
              <a:solidFill>
                <a:schemeClr val="lt1"/>
              </a:solidFill>
              <a:latin typeface="Montserrat"/>
              <a:ea typeface="Montserrat"/>
              <a:cs typeface="Montserrat"/>
              <a:sym typeface="Montserrat"/>
            </a:endParaRPr>
          </a:p>
        </p:txBody>
      </p:sp>
      <p:pic>
        <p:nvPicPr>
          <p:cNvPr id="294" name="Google Shape;294;p46"/>
          <p:cNvPicPr preferRelativeResize="0"/>
          <p:nvPr/>
        </p:nvPicPr>
        <p:blipFill>
          <a:blip r:embed="rId3">
            <a:alphaModFix/>
          </a:blip>
          <a:stretch>
            <a:fillRect/>
          </a:stretch>
        </p:blipFill>
        <p:spPr>
          <a:xfrm>
            <a:off x="4933450" y="2991250"/>
            <a:ext cx="2828600" cy="212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7"/>
          <p:cNvSpPr txBox="1">
            <a:spLocks noGrp="1"/>
          </p:cNvSpPr>
          <p:nvPr>
            <p:ph type="title" idx="6"/>
          </p:nvPr>
        </p:nvSpPr>
        <p:spPr>
          <a:xfrm>
            <a:off x="1015538" y="11348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69" name="Google Shape;169;p37"/>
          <p:cNvSpPr txBox="1">
            <a:spLocks noGrp="1"/>
          </p:cNvSpPr>
          <p:nvPr>
            <p:ph type="title"/>
          </p:nvPr>
        </p:nvSpPr>
        <p:spPr>
          <a:xfrm>
            <a:off x="3321987" y="2139525"/>
            <a:ext cx="24342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Background</a:t>
            </a:r>
            <a:endParaRPr/>
          </a:p>
        </p:txBody>
      </p:sp>
      <p:sp>
        <p:nvSpPr>
          <p:cNvPr id="170" name="Google Shape;170;p37"/>
          <p:cNvSpPr txBox="1">
            <a:spLocks noGrp="1"/>
          </p:cNvSpPr>
          <p:nvPr>
            <p:ph type="title" idx="2"/>
          </p:nvPr>
        </p:nvSpPr>
        <p:spPr>
          <a:xfrm>
            <a:off x="6061466" y="213952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 Requirements</a:t>
            </a:r>
            <a:endParaRPr/>
          </a:p>
        </p:txBody>
      </p:sp>
      <p:sp>
        <p:nvSpPr>
          <p:cNvPr id="171" name="Google Shape;171;p37"/>
          <p:cNvSpPr txBox="1">
            <a:spLocks noGrp="1"/>
          </p:cNvSpPr>
          <p:nvPr>
            <p:ph type="title" idx="4"/>
          </p:nvPr>
        </p:nvSpPr>
        <p:spPr>
          <a:xfrm>
            <a:off x="1015534" y="20549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72" name="Google Shape;172;p37"/>
          <p:cNvSpPr txBox="1">
            <a:spLocks noGrp="1"/>
          </p:cNvSpPr>
          <p:nvPr>
            <p:ph type="title" idx="7"/>
          </p:nvPr>
        </p:nvSpPr>
        <p:spPr>
          <a:xfrm>
            <a:off x="3505588" y="11348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73" name="Google Shape;173;p37"/>
          <p:cNvSpPr txBox="1">
            <a:spLocks noGrp="1"/>
          </p:cNvSpPr>
          <p:nvPr>
            <p:ph type="title" idx="8"/>
          </p:nvPr>
        </p:nvSpPr>
        <p:spPr>
          <a:xfrm>
            <a:off x="5995638" y="11348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74" name="Google Shape;174;p37"/>
          <p:cNvCxnSpPr/>
          <p:nvPr/>
        </p:nvCxnSpPr>
        <p:spPr>
          <a:xfrm>
            <a:off x="1850438" y="19102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5" name="Google Shape;175;p37"/>
          <p:cNvCxnSpPr/>
          <p:nvPr/>
        </p:nvCxnSpPr>
        <p:spPr>
          <a:xfrm>
            <a:off x="4340488" y="19102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6" name="Google Shape;176;p37"/>
          <p:cNvCxnSpPr/>
          <p:nvPr/>
        </p:nvCxnSpPr>
        <p:spPr>
          <a:xfrm>
            <a:off x="6830538" y="19102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8" name="Google Shape;178;p37"/>
          <p:cNvSpPr txBox="1"/>
          <p:nvPr/>
        </p:nvSpPr>
        <p:spPr>
          <a:xfrm>
            <a:off x="7154125" y="3900800"/>
            <a:ext cx="177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Montserrat"/>
                <a:ea typeface="Montserrat"/>
                <a:cs typeface="Montserrat"/>
                <a:sym typeface="Montserrat"/>
              </a:rPr>
              <a:t>Huu Tuong</a:t>
            </a:r>
            <a:endParaRPr sz="18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cxnSp>
        <p:nvCxnSpPr>
          <p:cNvPr id="183" name="Google Shape;183;p3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4" name="Google Shape;184;p38"/>
          <p:cNvSpPr txBox="1">
            <a:spLocks noGrp="1"/>
          </p:cNvSpPr>
          <p:nvPr>
            <p:ph type="title"/>
          </p:nvPr>
        </p:nvSpPr>
        <p:spPr>
          <a:xfrm>
            <a:off x="964603" y="1897550"/>
            <a:ext cx="28857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Mission Statement</a:t>
            </a:r>
            <a:endParaRPr/>
          </a:p>
        </p:txBody>
      </p:sp>
      <p:sp>
        <p:nvSpPr>
          <p:cNvPr id="185" name="Google Shape;185;p38"/>
          <p:cNvSpPr txBox="1">
            <a:spLocks noGrp="1"/>
          </p:cNvSpPr>
          <p:nvPr>
            <p:ph type="subTitle" idx="1"/>
          </p:nvPr>
        </p:nvSpPr>
        <p:spPr>
          <a:xfrm>
            <a:off x="369538" y="2774525"/>
            <a:ext cx="3967500" cy="123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Enhance Business Connectivity.</a:t>
            </a:r>
            <a:endParaRPr/>
          </a:p>
          <a:p>
            <a:pPr marL="457200" marR="0" lvl="0" indent="-317500" algn="l" rtl="0">
              <a:lnSpc>
                <a:spcPct val="100000"/>
              </a:lnSpc>
              <a:spcBef>
                <a:spcPts val="0"/>
              </a:spcBef>
              <a:spcAft>
                <a:spcPts val="0"/>
              </a:spcAft>
              <a:buSzPts val="1400"/>
              <a:buChar char="●"/>
            </a:pPr>
            <a:r>
              <a:rPr lang="en"/>
              <a:t>Elevating User Experience.</a:t>
            </a:r>
            <a:endParaRPr/>
          </a:p>
          <a:p>
            <a:pPr marL="457200" marR="0" lvl="0" indent="-317500" algn="l" rtl="0">
              <a:lnSpc>
                <a:spcPct val="100000"/>
              </a:lnSpc>
              <a:spcBef>
                <a:spcPts val="0"/>
              </a:spcBef>
              <a:spcAft>
                <a:spcPts val="0"/>
              </a:spcAft>
              <a:buSzPts val="1400"/>
              <a:buChar char="●"/>
            </a:pPr>
            <a:r>
              <a:rPr lang="en"/>
              <a:t>Driving Innovation and Scalability</a:t>
            </a:r>
            <a:endParaRPr/>
          </a:p>
          <a:p>
            <a:pPr marL="457200" marR="0" lvl="0" indent="-317500" algn="l" rtl="0">
              <a:lnSpc>
                <a:spcPct val="100000"/>
              </a:lnSpc>
              <a:spcBef>
                <a:spcPts val="0"/>
              </a:spcBef>
              <a:spcAft>
                <a:spcPts val="0"/>
              </a:spcAft>
              <a:buSzPts val="1400"/>
              <a:buChar char="●"/>
            </a:pPr>
            <a:r>
              <a:rPr lang="en"/>
              <a:t>Ensuring Security and Trust</a:t>
            </a:r>
            <a:endParaRPr/>
          </a:p>
          <a:p>
            <a:pPr marL="457200" marR="0" lvl="0" indent="-317500" algn="l" rtl="0">
              <a:lnSpc>
                <a:spcPct val="100000"/>
              </a:lnSpc>
              <a:spcBef>
                <a:spcPts val="0"/>
              </a:spcBef>
              <a:spcAft>
                <a:spcPts val="0"/>
              </a:spcAft>
              <a:buSzPts val="1400"/>
              <a:buChar char="●"/>
            </a:pPr>
            <a:r>
              <a:rPr lang="en"/>
              <a:t>Delivering Reliable Support and Partnership</a:t>
            </a:r>
            <a:endParaRPr/>
          </a:p>
        </p:txBody>
      </p:sp>
      <p:sp>
        <p:nvSpPr>
          <p:cNvPr id="186" name="Google Shape;186;p38"/>
          <p:cNvSpPr txBox="1">
            <a:spLocks noGrp="1"/>
          </p:cNvSpPr>
          <p:nvPr>
            <p:ph type="title" idx="2"/>
          </p:nvPr>
        </p:nvSpPr>
        <p:spPr>
          <a:xfrm>
            <a:off x="5071213" y="1897550"/>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a:t>
            </a:r>
            <a:endParaRPr/>
          </a:p>
        </p:txBody>
      </p:sp>
      <p:sp>
        <p:nvSpPr>
          <p:cNvPr id="187" name="Google Shape;187;p38"/>
          <p:cNvSpPr txBox="1">
            <a:spLocks noGrp="1"/>
          </p:cNvSpPr>
          <p:nvPr>
            <p:ph type="subTitle" idx="3"/>
          </p:nvPr>
        </p:nvSpPr>
        <p:spPr>
          <a:xfrm>
            <a:off x="4406325" y="2774525"/>
            <a:ext cx="3967500" cy="123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Strengthen B2B relationships for seamless collaboration.</a:t>
            </a:r>
            <a:endParaRPr/>
          </a:p>
          <a:p>
            <a:pPr marL="457200" lvl="0" indent="-317500" algn="l" rtl="0">
              <a:spcBef>
                <a:spcPts val="0"/>
              </a:spcBef>
              <a:spcAft>
                <a:spcPts val="0"/>
              </a:spcAft>
              <a:buSzPts val="1400"/>
              <a:buChar char="●"/>
            </a:pPr>
            <a:r>
              <a:rPr lang="en"/>
              <a:t>Design an intuitive interface for a user-friendly journey.</a:t>
            </a:r>
            <a:endParaRPr/>
          </a:p>
          <a:p>
            <a:pPr marL="457200" lvl="0" indent="-317500" algn="l" rtl="0">
              <a:spcBef>
                <a:spcPts val="0"/>
              </a:spcBef>
              <a:spcAft>
                <a:spcPts val="0"/>
              </a:spcAft>
              <a:buSzPts val="1400"/>
              <a:buChar char="●"/>
            </a:pPr>
            <a:r>
              <a:rPr lang="en"/>
              <a:t>Foster a culture of innovation for continuous improvement.</a:t>
            </a:r>
            <a:endParaRPr/>
          </a:p>
          <a:p>
            <a:pPr marL="457200" lvl="0" indent="-317500" algn="l" rtl="0">
              <a:spcBef>
                <a:spcPts val="0"/>
              </a:spcBef>
              <a:spcAft>
                <a:spcPts val="0"/>
              </a:spcAft>
              <a:buSzPts val="1400"/>
              <a:buChar char="●"/>
            </a:pPr>
            <a:r>
              <a:rPr lang="en"/>
              <a:t>Implement robust cybersecurity for user confidence.</a:t>
            </a:r>
            <a:endParaRPr/>
          </a:p>
          <a:p>
            <a:pPr marL="457200" lvl="0" indent="-317500" algn="l" rtl="0">
              <a:spcBef>
                <a:spcPts val="0"/>
              </a:spcBef>
              <a:spcAft>
                <a:spcPts val="0"/>
              </a:spcAft>
              <a:buSzPts val="1400"/>
              <a:buChar char="●"/>
            </a:pPr>
            <a:r>
              <a:rPr lang="en"/>
              <a:t>Provide responsive support and foster strong partnerships.</a:t>
            </a:r>
            <a:endParaRPr/>
          </a:p>
        </p:txBody>
      </p:sp>
      <p:cxnSp>
        <p:nvCxnSpPr>
          <p:cNvPr id="188" name="Google Shape;188;p38"/>
          <p:cNvCxnSpPr/>
          <p:nvPr/>
        </p:nvCxnSpPr>
        <p:spPr>
          <a:xfrm>
            <a:off x="1816913" y="2515175"/>
            <a:ext cx="1181100" cy="66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38"/>
          <p:cNvCxnSpPr/>
          <p:nvPr/>
        </p:nvCxnSpPr>
        <p:spPr>
          <a:xfrm>
            <a:off x="6027688" y="2518473"/>
            <a:ext cx="608100" cy="4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1" name="Google Shape;191;p38"/>
          <p:cNvSpPr txBox="1">
            <a:spLocks noGrp="1"/>
          </p:cNvSpPr>
          <p:nvPr>
            <p:ph type="title" idx="4"/>
          </p:nvPr>
        </p:nvSpPr>
        <p:spPr>
          <a:xfrm>
            <a:off x="946425" y="414025"/>
            <a:ext cx="56520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 &amp; Objectives</a:t>
            </a:r>
            <a:endParaRPr/>
          </a:p>
        </p:txBody>
      </p:sp>
      <p:sp>
        <p:nvSpPr>
          <p:cNvPr id="192" name="Google Shape;192;p38"/>
          <p:cNvSpPr txBox="1"/>
          <p:nvPr/>
        </p:nvSpPr>
        <p:spPr>
          <a:xfrm>
            <a:off x="7003175" y="1838025"/>
            <a:ext cx="1943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1"/>
                </a:solidFill>
                <a:latin typeface="Montserrat"/>
                <a:ea typeface="Montserrat"/>
                <a:cs typeface="Montserrat"/>
                <a:sym typeface="Montserrat"/>
              </a:rPr>
              <a:t>Huu Tuong</a:t>
            </a:r>
            <a:endParaRPr sz="18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title"/>
          </p:nvPr>
        </p:nvSpPr>
        <p:spPr>
          <a:xfrm>
            <a:off x="890250" y="170125"/>
            <a:ext cx="41433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Contribution to Solution</a:t>
            </a:r>
            <a:endParaRPr/>
          </a:p>
        </p:txBody>
      </p:sp>
      <p:sp>
        <p:nvSpPr>
          <p:cNvPr id="198" name="Google Shape;198;p39"/>
          <p:cNvSpPr txBox="1">
            <a:spLocks noGrp="1"/>
          </p:cNvSpPr>
          <p:nvPr>
            <p:ph type="title" idx="2"/>
          </p:nvPr>
        </p:nvSpPr>
        <p:spPr>
          <a:xfrm>
            <a:off x="460727" y="2379026"/>
            <a:ext cx="1886400" cy="55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Tran Thai Duy Khang</a:t>
            </a:r>
            <a:endParaRPr/>
          </a:p>
        </p:txBody>
      </p:sp>
      <p:sp>
        <p:nvSpPr>
          <p:cNvPr id="199" name="Google Shape;199;p39"/>
          <p:cNvSpPr txBox="1">
            <a:spLocks noGrp="1"/>
          </p:cNvSpPr>
          <p:nvPr>
            <p:ph type="subTitle" idx="1"/>
          </p:nvPr>
        </p:nvSpPr>
        <p:spPr>
          <a:xfrm>
            <a:off x="189975" y="3028600"/>
            <a:ext cx="2427900" cy="141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Create Jira Tasks</a:t>
            </a:r>
            <a:endParaRPr sz="1300"/>
          </a:p>
          <a:p>
            <a:pPr marL="0" lvl="0" indent="0" algn="ctr" rtl="0">
              <a:spcBef>
                <a:spcPts val="0"/>
              </a:spcBef>
              <a:spcAft>
                <a:spcPts val="0"/>
              </a:spcAft>
              <a:buNone/>
            </a:pPr>
            <a:r>
              <a:rPr lang="en" sz="1300"/>
              <a:t>Team Homepage</a:t>
            </a:r>
            <a:endParaRPr sz="1300"/>
          </a:p>
          <a:p>
            <a:pPr marL="0" lvl="0" indent="0" algn="ctr" rtl="0">
              <a:spcBef>
                <a:spcPts val="0"/>
              </a:spcBef>
              <a:spcAft>
                <a:spcPts val="0"/>
              </a:spcAft>
              <a:buNone/>
            </a:pPr>
            <a:r>
              <a:rPr lang="en" sz="1300"/>
              <a:t>Empathy Map</a:t>
            </a:r>
            <a:endParaRPr sz="1300"/>
          </a:p>
          <a:p>
            <a:pPr marL="0" lvl="0" indent="0" algn="ctr" rtl="0">
              <a:spcBef>
                <a:spcPts val="0"/>
              </a:spcBef>
              <a:spcAft>
                <a:spcPts val="0"/>
              </a:spcAft>
              <a:buNone/>
            </a:pPr>
            <a:r>
              <a:rPr lang="en" sz="1300"/>
              <a:t>Roles and responsibilities</a:t>
            </a:r>
            <a:endParaRPr sz="1300"/>
          </a:p>
          <a:p>
            <a:pPr marL="0" lvl="0" indent="0" algn="ctr" rtl="0">
              <a:spcBef>
                <a:spcPts val="0"/>
              </a:spcBef>
              <a:spcAft>
                <a:spcPts val="0"/>
              </a:spcAft>
              <a:buNone/>
            </a:pPr>
            <a:r>
              <a:rPr lang="en" sz="1300"/>
              <a:t>Dummy data</a:t>
            </a:r>
            <a:endParaRPr sz="1300"/>
          </a:p>
        </p:txBody>
      </p:sp>
      <p:sp>
        <p:nvSpPr>
          <p:cNvPr id="200" name="Google Shape;200;p39"/>
          <p:cNvSpPr txBox="1">
            <a:spLocks noGrp="1"/>
          </p:cNvSpPr>
          <p:nvPr>
            <p:ph type="title" idx="3"/>
          </p:nvPr>
        </p:nvSpPr>
        <p:spPr>
          <a:xfrm>
            <a:off x="3115317" y="2118225"/>
            <a:ext cx="1659000" cy="55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Tran Thanh Minh</a:t>
            </a:r>
            <a:endParaRPr/>
          </a:p>
        </p:txBody>
      </p:sp>
      <p:sp>
        <p:nvSpPr>
          <p:cNvPr id="201" name="Google Shape;201;p39"/>
          <p:cNvSpPr txBox="1">
            <a:spLocks noGrp="1"/>
          </p:cNvSpPr>
          <p:nvPr>
            <p:ph type="subTitle" idx="4"/>
          </p:nvPr>
        </p:nvSpPr>
        <p:spPr>
          <a:xfrm>
            <a:off x="2382275" y="2669625"/>
            <a:ext cx="3125100" cy="24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t>Update Jira tasks weekly</a:t>
            </a:r>
            <a:endParaRPr sz="1300" dirty="0"/>
          </a:p>
          <a:p>
            <a:pPr marL="0" lvl="0" indent="0" algn="ctr" rtl="0">
              <a:spcBef>
                <a:spcPts val="0"/>
              </a:spcBef>
              <a:spcAft>
                <a:spcPts val="0"/>
              </a:spcAft>
              <a:buNone/>
            </a:pPr>
            <a:r>
              <a:rPr lang="en" sz="1300" dirty="0"/>
              <a:t>Assigning tasks</a:t>
            </a:r>
            <a:endParaRPr sz="1300" dirty="0"/>
          </a:p>
          <a:p>
            <a:pPr marL="0" lvl="0" indent="0" algn="ctr" rtl="0">
              <a:spcBef>
                <a:spcPts val="0"/>
              </a:spcBef>
              <a:spcAft>
                <a:spcPts val="0"/>
              </a:spcAft>
              <a:buNone/>
            </a:pPr>
            <a:r>
              <a:rPr lang="en" sz="1300" dirty="0"/>
              <a:t>Initial ERD</a:t>
            </a:r>
            <a:endParaRPr sz="1300" dirty="0"/>
          </a:p>
          <a:p>
            <a:pPr marL="0" lvl="0" indent="0" algn="ctr" rtl="0">
              <a:spcBef>
                <a:spcPts val="0"/>
              </a:spcBef>
              <a:spcAft>
                <a:spcPts val="0"/>
              </a:spcAft>
              <a:buNone/>
            </a:pPr>
            <a:r>
              <a:rPr lang="en" sz="1300" dirty="0"/>
              <a:t>Risk Assessment</a:t>
            </a:r>
            <a:endParaRPr sz="1300" dirty="0"/>
          </a:p>
          <a:p>
            <a:pPr marL="0" lvl="0" indent="0" algn="ctr" rtl="0">
              <a:spcBef>
                <a:spcPts val="0"/>
              </a:spcBef>
              <a:spcAft>
                <a:spcPts val="0"/>
              </a:spcAft>
              <a:buNone/>
            </a:pPr>
            <a:r>
              <a:rPr lang="en" sz="1300" dirty="0"/>
              <a:t>Team agreement</a:t>
            </a:r>
            <a:endParaRPr sz="1300" dirty="0"/>
          </a:p>
          <a:p>
            <a:pPr marL="0" lvl="0" indent="0" algn="ctr" rtl="0">
              <a:spcBef>
                <a:spcPts val="0"/>
              </a:spcBef>
              <a:spcAft>
                <a:spcPts val="0"/>
              </a:spcAft>
              <a:buNone/>
            </a:pPr>
            <a:r>
              <a:rPr lang="en" sz="1300" dirty="0"/>
              <a:t>Persona</a:t>
            </a:r>
            <a:endParaRPr sz="1300" dirty="0"/>
          </a:p>
          <a:p>
            <a:pPr marL="0" lvl="0" indent="0" algn="ctr" rtl="0">
              <a:spcBef>
                <a:spcPts val="0"/>
              </a:spcBef>
              <a:spcAft>
                <a:spcPts val="0"/>
              </a:spcAft>
              <a:buNone/>
            </a:pPr>
            <a:r>
              <a:rPr lang="en" sz="1300" dirty="0"/>
              <a:t>MySQL Create Table Statement</a:t>
            </a:r>
            <a:endParaRPr sz="1300" dirty="0"/>
          </a:p>
          <a:p>
            <a:pPr marL="0" lvl="0" indent="0" algn="ctr" rtl="0">
              <a:spcBef>
                <a:spcPts val="0"/>
              </a:spcBef>
              <a:spcAft>
                <a:spcPts val="0"/>
              </a:spcAft>
              <a:buNone/>
            </a:pPr>
            <a:r>
              <a:rPr lang="en" sz="1300" dirty="0"/>
              <a:t>Performance (Indexes in database)</a:t>
            </a:r>
            <a:endParaRPr sz="1300" dirty="0"/>
          </a:p>
          <a:p>
            <a:pPr marL="0" lvl="0" indent="0" algn="ctr" rtl="0">
              <a:spcBef>
                <a:spcPts val="0"/>
              </a:spcBef>
              <a:spcAft>
                <a:spcPts val="0"/>
              </a:spcAft>
              <a:buNone/>
            </a:pPr>
            <a:r>
              <a:rPr lang="en" sz="1300" dirty="0"/>
              <a:t>Dummy Data Creation</a:t>
            </a:r>
            <a:endParaRPr sz="1300" dirty="0"/>
          </a:p>
          <a:p>
            <a:pPr marL="0" lvl="0" indent="0" algn="ctr" rtl="0">
              <a:spcBef>
                <a:spcPts val="0"/>
              </a:spcBef>
              <a:spcAft>
                <a:spcPts val="0"/>
              </a:spcAft>
              <a:buNone/>
            </a:pPr>
            <a:endParaRPr sz="1300" dirty="0"/>
          </a:p>
        </p:txBody>
      </p:sp>
      <p:sp>
        <p:nvSpPr>
          <p:cNvPr id="202" name="Google Shape;202;p39"/>
          <p:cNvSpPr txBox="1">
            <a:spLocks noGrp="1"/>
          </p:cNvSpPr>
          <p:nvPr>
            <p:ph type="title" idx="5"/>
          </p:nvPr>
        </p:nvSpPr>
        <p:spPr>
          <a:xfrm>
            <a:off x="5616766" y="2331401"/>
            <a:ext cx="1886400" cy="55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Trinh Quy Khang</a:t>
            </a:r>
            <a:endParaRPr/>
          </a:p>
        </p:txBody>
      </p:sp>
      <p:sp>
        <p:nvSpPr>
          <p:cNvPr id="203" name="Google Shape;203;p39"/>
          <p:cNvSpPr txBox="1">
            <a:spLocks noGrp="1"/>
          </p:cNvSpPr>
          <p:nvPr>
            <p:ph type="subTitle" idx="6"/>
          </p:nvPr>
        </p:nvSpPr>
        <p:spPr>
          <a:xfrm>
            <a:off x="5129001" y="3028600"/>
            <a:ext cx="3125100" cy="116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Create Jira Tasks</a:t>
            </a:r>
            <a:endParaRPr sz="1300"/>
          </a:p>
          <a:p>
            <a:pPr marL="0" lvl="0" indent="0" algn="ctr" rtl="0">
              <a:spcBef>
                <a:spcPts val="0"/>
              </a:spcBef>
              <a:spcAft>
                <a:spcPts val="0"/>
              </a:spcAft>
              <a:buNone/>
            </a:pPr>
            <a:r>
              <a:rPr lang="en" sz="1300"/>
              <a:t>Team Homepage</a:t>
            </a:r>
            <a:endParaRPr sz="1300"/>
          </a:p>
          <a:p>
            <a:pPr marL="0" lvl="0" indent="0" algn="ctr" rtl="0">
              <a:spcBef>
                <a:spcPts val="0"/>
              </a:spcBef>
              <a:spcAft>
                <a:spcPts val="0"/>
              </a:spcAft>
              <a:buNone/>
            </a:pPr>
            <a:r>
              <a:rPr lang="en" sz="1300"/>
              <a:t>Empathy Map</a:t>
            </a:r>
            <a:endParaRPr sz="1300"/>
          </a:p>
          <a:p>
            <a:pPr marL="0" lvl="0" indent="0" algn="ctr" rtl="0">
              <a:spcBef>
                <a:spcPts val="0"/>
              </a:spcBef>
              <a:spcAft>
                <a:spcPts val="0"/>
              </a:spcAft>
              <a:buNone/>
            </a:pPr>
            <a:r>
              <a:rPr lang="en" sz="1300"/>
              <a:t>Roles and responsibilities</a:t>
            </a:r>
            <a:endParaRPr sz="1300"/>
          </a:p>
          <a:p>
            <a:pPr marL="0" lvl="0" indent="0" algn="ctr" rtl="0">
              <a:spcBef>
                <a:spcPts val="0"/>
              </a:spcBef>
              <a:spcAft>
                <a:spcPts val="0"/>
              </a:spcAft>
              <a:buNone/>
            </a:pPr>
            <a:r>
              <a:rPr lang="en" sz="1300"/>
              <a:t>Dummy data</a:t>
            </a:r>
            <a:endParaRPr sz="1300"/>
          </a:p>
          <a:p>
            <a:pPr marL="0" lvl="0" indent="0" algn="ctr" rtl="0">
              <a:spcBef>
                <a:spcPts val="0"/>
              </a:spcBef>
              <a:spcAft>
                <a:spcPts val="0"/>
              </a:spcAft>
              <a:buNone/>
            </a:pPr>
            <a:endParaRPr sz="1300"/>
          </a:p>
        </p:txBody>
      </p:sp>
      <p:cxnSp>
        <p:nvCxnSpPr>
          <p:cNvPr id="204" name="Google Shape;204;p39"/>
          <p:cNvCxnSpPr/>
          <p:nvPr/>
        </p:nvCxnSpPr>
        <p:spPr>
          <a:xfrm>
            <a:off x="1026200" y="2432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6" name="Google Shape;206;p39"/>
          <p:cNvPicPr preferRelativeResize="0"/>
          <p:nvPr/>
        </p:nvPicPr>
        <p:blipFill rotWithShape="1">
          <a:blip r:embed="rId3">
            <a:alphaModFix/>
          </a:blip>
          <a:srcRect t="23330"/>
          <a:stretch/>
        </p:blipFill>
        <p:spPr>
          <a:xfrm>
            <a:off x="796100" y="1067125"/>
            <a:ext cx="1057701" cy="1164001"/>
          </a:xfrm>
          <a:prstGeom prst="rect">
            <a:avLst/>
          </a:prstGeom>
          <a:noFill/>
          <a:ln>
            <a:noFill/>
          </a:ln>
        </p:spPr>
      </p:pic>
      <p:pic>
        <p:nvPicPr>
          <p:cNvPr id="207" name="Google Shape;207;p39"/>
          <p:cNvPicPr preferRelativeResize="0"/>
          <p:nvPr/>
        </p:nvPicPr>
        <p:blipFill>
          <a:blip r:embed="rId4">
            <a:alphaModFix/>
          </a:blip>
          <a:stretch>
            <a:fillRect/>
          </a:stretch>
        </p:blipFill>
        <p:spPr>
          <a:xfrm>
            <a:off x="3457350" y="728558"/>
            <a:ext cx="923975" cy="1231967"/>
          </a:xfrm>
          <a:prstGeom prst="rect">
            <a:avLst/>
          </a:prstGeom>
          <a:noFill/>
          <a:ln>
            <a:noFill/>
          </a:ln>
        </p:spPr>
      </p:pic>
      <p:pic>
        <p:nvPicPr>
          <p:cNvPr id="208" name="Google Shape;208;p39"/>
          <p:cNvPicPr preferRelativeResize="0"/>
          <p:nvPr/>
        </p:nvPicPr>
        <p:blipFill rotWithShape="1">
          <a:blip r:embed="rId5">
            <a:alphaModFix/>
          </a:blip>
          <a:srcRect t="51347"/>
          <a:stretch/>
        </p:blipFill>
        <p:spPr>
          <a:xfrm>
            <a:off x="5984875" y="1559200"/>
            <a:ext cx="1116126" cy="626401"/>
          </a:xfrm>
          <a:prstGeom prst="rect">
            <a:avLst/>
          </a:prstGeom>
          <a:noFill/>
          <a:ln>
            <a:noFill/>
          </a:ln>
        </p:spPr>
      </p:pic>
      <p:sp>
        <p:nvSpPr>
          <p:cNvPr id="209" name="Google Shape;209;p39"/>
          <p:cNvSpPr txBox="1"/>
          <p:nvPr/>
        </p:nvSpPr>
        <p:spPr>
          <a:xfrm>
            <a:off x="7343100" y="1748925"/>
            <a:ext cx="188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Montserrat ExtraBold"/>
                <a:ea typeface="Montserrat ExtraBold"/>
                <a:cs typeface="Montserrat ExtraBold"/>
                <a:sym typeface="Montserrat ExtraBold"/>
              </a:rPr>
              <a:t>Nguyen Quoc Thang</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a:spLocks noGrp="1"/>
          </p:cNvSpPr>
          <p:nvPr>
            <p:ph type="title" idx="4"/>
          </p:nvPr>
        </p:nvSpPr>
        <p:spPr>
          <a:xfrm>
            <a:off x="855575" y="1249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Contribution to Solution</a:t>
            </a:r>
            <a:endParaRPr/>
          </a:p>
        </p:txBody>
      </p:sp>
      <p:cxnSp>
        <p:nvCxnSpPr>
          <p:cNvPr id="215" name="Google Shape;215;p40"/>
          <p:cNvCxnSpPr/>
          <p:nvPr/>
        </p:nvCxnSpPr>
        <p:spPr>
          <a:xfrm>
            <a:off x="1036875" y="1792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 name="Google Shape;216;p40"/>
          <p:cNvSpPr txBox="1">
            <a:spLocks noGrp="1"/>
          </p:cNvSpPr>
          <p:nvPr>
            <p:ph type="title" idx="5"/>
          </p:nvPr>
        </p:nvSpPr>
        <p:spPr>
          <a:xfrm>
            <a:off x="534348" y="2168900"/>
            <a:ext cx="1859100" cy="4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Nguyen Do Nhat Nam</a:t>
            </a:r>
            <a:endParaRPr/>
          </a:p>
        </p:txBody>
      </p:sp>
      <p:sp>
        <p:nvSpPr>
          <p:cNvPr id="217" name="Google Shape;217;p40"/>
          <p:cNvSpPr txBox="1">
            <a:spLocks noGrp="1"/>
          </p:cNvSpPr>
          <p:nvPr>
            <p:ph type="subTitle" idx="6"/>
          </p:nvPr>
        </p:nvSpPr>
        <p:spPr>
          <a:xfrm>
            <a:off x="2711414" y="2308562"/>
            <a:ext cx="2577000" cy="204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Update Jira tasks weekly</a:t>
            </a:r>
            <a:endParaRPr sz="1300"/>
          </a:p>
          <a:p>
            <a:pPr marL="0" lvl="0" indent="0" algn="ctr" rtl="0">
              <a:spcBef>
                <a:spcPts val="0"/>
              </a:spcBef>
              <a:spcAft>
                <a:spcPts val="0"/>
              </a:spcAft>
              <a:buNone/>
            </a:pPr>
            <a:r>
              <a:rPr lang="en" sz="1300"/>
              <a:t>Assigning tasks</a:t>
            </a:r>
            <a:endParaRPr sz="1300"/>
          </a:p>
          <a:p>
            <a:pPr marL="0" lvl="0" indent="0" algn="ctr" rtl="0">
              <a:spcBef>
                <a:spcPts val="0"/>
              </a:spcBef>
              <a:spcAft>
                <a:spcPts val="0"/>
              </a:spcAft>
              <a:buNone/>
            </a:pPr>
            <a:r>
              <a:rPr lang="en" sz="1300"/>
              <a:t>Initial ERD</a:t>
            </a:r>
            <a:endParaRPr sz="1300"/>
          </a:p>
          <a:p>
            <a:pPr marL="0" lvl="0" indent="0" algn="ctr" rtl="0">
              <a:spcBef>
                <a:spcPts val="0"/>
              </a:spcBef>
              <a:spcAft>
                <a:spcPts val="0"/>
              </a:spcAft>
              <a:buNone/>
            </a:pPr>
            <a:r>
              <a:rPr lang="en" sz="1300"/>
              <a:t>Risk Assessment</a:t>
            </a:r>
            <a:endParaRPr sz="1300"/>
          </a:p>
          <a:p>
            <a:pPr marL="0" lvl="0" indent="0" algn="ctr" rtl="0">
              <a:spcBef>
                <a:spcPts val="0"/>
              </a:spcBef>
              <a:spcAft>
                <a:spcPts val="0"/>
              </a:spcAft>
              <a:buNone/>
            </a:pPr>
            <a:r>
              <a:rPr lang="en" sz="1300"/>
              <a:t>Team agreement</a:t>
            </a:r>
            <a:endParaRPr sz="1300"/>
          </a:p>
          <a:p>
            <a:pPr marL="0" lvl="0" indent="0" algn="ctr" rtl="0">
              <a:spcBef>
                <a:spcPts val="0"/>
              </a:spcBef>
              <a:spcAft>
                <a:spcPts val="0"/>
              </a:spcAft>
              <a:buNone/>
            </a:pPr>
            <a:r>
              <a:rPr lang="en" sz="1300"/>
              <a:t>Persona</a:t>
            </a:r>
            <a:endParaRPr sz="1300"/>
          </a:p>
          <a:p>
            <a:pPr marL="0" lvl="0" indent="0" algn="ctr" rtl="0">
              <a:spcBef>
                <a:spcPts val="0"/>
              </a:spcBef>
              <a:spcAft>
                <a:spcPts val="0"/>
              </a:spcAft>
              <a:buNone/>
            </a:pPr>
            <a:r>
              <a:rPr lang="en" sz="1300"/>
              <a:t>MySQL Create Table Statement</a:t>
            </a:r>
            <a:endParaRPr sz="1300"/>
          </a:p>
          <a:p>
            <a:pPr marL="0" lvl="0" indent="0" algn="ctr" rtl="0">
              <a:spcBef>
                <a:spcPts val="0"/>
              </a:spcBef>
              <a:spcAft>
                <a:spcPts val="0"/>
              </a:spcAft>
              <a:buNone/>
            </a:pPr>
            <a:r>
              <a:rPr lang="en" sz="1300"/>
              <a:t>Performance (Indexes in database)</a:t>
            </a:r>
            <a:endParaRPr sz="1300"/>
          </a:p>
          <a:p>
            <a:pPr marL="0" lvl="0" indent="0" algn="ctr" rtl="0">
              <a:spcBef>
                <a:spcPts val="0"/>
              </a:spcBef>
              <a:spcAft>
                <a:spcPts val="0"/>
              </a:spcAft>
              <a:buNone/>
            </a:pPr>
            <a:r>
              <a:rPr lang="en" sz="1300"/>
              <a:t>Dummy Data Creation</a:t>
            </a:r>
            <a:endParaRPr sz="1300"/>
          </a:p>
          <a:p>
            <a:pPr marL="0" lvl="0" indent="0" algn="ctr" rtl="0">
              <a:spcBef>
                <a:spcPts val="0"/>
              </a:spcBef>
              <a:spcAft>
                <a:spcPts val="0"/>
              </a:spcAft>
              <a:buNone/>
            </a:pPr>
            <a:endParaRPr sz="1300"/>
          </a:p>
          <a:p>
            <a:pPr marL="0" lvl="0" indent="0" algn="ctr" rtl="0">
              <a:spcBef>
                <a:spcPts val="0"/>
              </a:spcBef>
              <a:spcAft>
                <a:spcPts val="0"/>
              </a:spcAft>
              <a:buNone/>
            </a:pPr>
            <a:endParaRPr/>
          </a:p>
        </p:txBody>
      </p:sp>
      <p:sp>
        <p:nvSpPr>
          <p:cNvPr id="218" name="Google Shape;218;p40"/>
          <p:cNvSpPr txBox="1">
            <a:spLocks noGrp="1"/>
          </p:cNvSpPr>
          <p:nvPr>
            <p:ph type="title" idx="5"/>
          </p:nvPr>
        </p:nvSpPr>
        <p:spPr>
          <a:xfrm>
            <a:off x="3067280" y="1919767"/>
            <a:ext cx="1620300" cy="4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Le Huu Tuong</a:t>
            </a:r>
            <a:endParaRPr/>
          </a:p>
        </p:txBody>
      </p:sp>
      <p:sp>
        <p:nvSpPr>
          <p:cNvPr id="219" name="Google Shape;219;p40"/>
          <p:cNvSpPr txBox="1">
            <a:spLocks noGrp="1"/>
          </p:cNvSpPr>
          <p:nvPr>
            <p:ph type="subTitle" idx="6"/>
          </p:nvPr>
        </p:nvSpPr>
        <p:spPr>
          <a:xfrm>
            <a:off x="297800" y="2654912"/>
            <a:ext cx="2204700" cy="177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Meeting notes</a:t>
            </a:r>
            <a:endParaRPr/>
          </a:p>
          <a:p>
            <a:pPr marL="0" lvl="0" indent="0" algn="ctr" rtl="0">
              <a:spcBef>
                <a:spcPts val="0"/>
              </a:spcBef>
              <a:spcAft>
                <a:spcPts val="0"/>
              </a:spcAft>
              <a:buNone/>
            </a:pPr>
            <a:r>
              <a:rPr lang="en"/>
              <a:t>Project Plan</a:t>
            </a:r>
            <a:endParaRPr/>
          </a:p>
          <a:p>
            <a:pPr marL="0" lvl="0" indent="0" algn="ctr" rtl="0">
              <a:spcBef>
                <a:spcPts val="0"/>
              </a:spcBef>
              <a:spcAft>
                <a:spcPts val="0"/>
              </a:spcAft>
              <a:buNone/>
            </a:pPr>
            <a:r>
              <a:rPr lang="en"/>
              <a:t>Product requirements</a:t>
            </a:r>
            <a:endParaRPr/>
          </a:p>
          <a:p>
            <a:pPr marL="0" lvl="0" indent="0" algn="ctr" rtl="0">
              <a:spcBef>
                <a:spcPts val="0"/>
              </a:spcBef>
              <a:spcAft>
                <a:spcPts val="0"/>
              </a:spcAft>
              <a:buNone/>
            </a:pPr>
            <a:r>
              <a:rPr lang="en"/>
              <a:t>Team Health Monitor</a:t>
            </a:r>
            <a:endParaRPr/>
          </a:p>
          <a:p>
            <a:pPr marL="0" lvl="0" indent="0" algn="ctr" rtl="0">
              <a:spcBef>
                <a:spcPts val="0"/>
              </a:spcBef>
              <a:spcAft>
                <a:spcPts val="0"/>
              </a:spcAft>
              <a:buNone/>
            </a:pPr>
            <a:r>
              <a:rPr lang="en"/>
              <a:t>MySQL Transaction</a:t>
            </a:r>
            <a:endParaRPr/>
          </a:p>
          <a:p>
            <a:pPr marL="0" lvl="0" indent="0" algn="ctr" rtl="0">
              <a:spcBef>
                <a:spcPts val="0"/>
              </a:spcBef>
              <a:spcAft>
                <a:spcPts val="0"/>
              </a:spcAft>
              <a:buNone/>
            </a:pPr>
            <a:r>
              <a:rPr lang="en"/>
              <a:t>MySQL Dump</a:t>
            </a:r>
            <a:endParaRPr/>
          </a:p>
          <a:p>
            <a:pPr marL="0" lvl="0" indent="0" algn="ctr" rtl="0">
              <a:spcBef>
                <a:spcPts val="0"/>
              </a:spcBef>
              <a:spcAft>
                <a:spcPts val="0"/>
              </a:spcAft>
              <a:buNone/>
            </a:pPr>
            <a:r>
              <a:rPr lang="en"/>
              <a:t>4Ls Retrospective</a:t>
            </a:r>
            <a:endParaRPr/>
          </a:p>
          <a:p>
            <a:pPr marL="0" lvl="0" indent="0" algn="ctr" rtl="0">
              <a:spcBef>
                <a:spcPts val="0"/>
              </a:spcBef>
              <a:spcAft>
                <a:spcPts val="0"/>
              </a:spcAft>
              <a:buNone/>
            </a:pPr>
            <a:r>
              <a:rPr lang="en"/>
              <a:t>Dummy Data Creation</a:t>
            </a:r>
            <a:endParaRPr/>
          </a:p>
        </p:txBody>
      </p:sp>
      <p:sp>
        <p:nvSpPr>
          <p:cNvPr id="220" name="Google Shape;220;p40"/>
          <p:cNvSpPr txBox="1">
            <a:spLocks noGrp="1"/>
          </p:cNvSpPr>
          <p:nvPr>
            <p:ph type="title" idx="5"/>
          </p:nvPr>
        </p:nvSpPr>
        <p:spPr>
          <a:xfrm>
            <a:off x="5497360" y="2168897"/>
            <a:ext cx="1762200" cy="48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Nguyen Quoc Thang</a:t>
            </a:r>
            <a:endParaRPr/>
          </a:p>
        </p:txBody>
      </p:sp>
      <p:sp>
        <p:nvSpPr>
          <p:cNvPr id="221" name="Google Shape;221;p40"/>
          <p:cNvSpPr txBox="1">
            <a:spLocks noGrp="1"/>
          </p:cNvSpPr>
          <p:nvPr>
            <p:ph type="subTitle" idx="6"/>
          </p:nvPr>
        </p:nvSpPr>
        <p:spPr>
          <a:xfrm>
            <a:off x="5276100" y="2654901"/>
            <a:ext cx="2204700" cy="19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Plan</a:t>
            </a:r>
            <a:endParaRPr/>
          </a:p>
          <a:p>
            <a:pPr marL="0" lvl="0" indent="0" algn="ctr" rtl="0">
              <a:spcBef>
                <a:spcPts val="0"/>
              </a:spcBef>
              <a:spcAft>
                <a:spcPts val="0"/>
              </a:spcAft>
              <a:buNone/>
            </a:pPr>
            <a:r>
              <a:rPr lang="en"/>
              <a:t>Product requirements</a:t>
            </a:r>
            <a:endParaRPr/>
          </a:p>
          <a:p>
            <a:pPr marL="0" lvl="0" indent="0" algn="ctr" rtl="0">
              <a:spcBef>
                <a:spcPts val="0"/>
              </a:spcBef>
              <a:spcAft>
                <a:spcPts val="0"/>
              </a:spcAft>
              <a:buNone/>
            </a:pPr>
            <a:r>
              <a:rPr lang="en"/>
              <a:t>Team Health Monitor</a:t>
            </a:r>
            <a:endParaRPr/>
          </a:p>
          <a:p>
            <a:pPr marL="0" lvl="0" indent="0" algn="ctr" rtl="0">
              <a:spcBef>
                <a:spcPts val="0"/>
              </a:spcBef>
              <a:spcAft>
                <a:spcPts val="0"/>
              </a:spcAft>
              <a:buNone/>
            </a:pPr>
            <a:r>
              <a:rPr lang="en"/>
              <a:t>MySQL Transaction</a:t>
            </a:r>
            <a:endParaRPr/>
          </a:p>
          <a:p>
            <a:pPr marL="0" lvl="0" indent="0" algn="ctr" rtl="0">
              <a:spcBef>
                <a:spcPts val="0"/>
              </a:spcBef>
              <a:spcAft>
                <a:spcPts val="0"/>
              </a:spcAft>
              <a:buNone/>
            </a:pPr>
            <a:r>
              <a:rPr lang="en"/>
              <a:t>MySQL Dump</a:t>
            </a:r>
            <a:endParaRPr/>
          </a:p>
          <a:p>
            <a:pPr marL="0" lvl="0" indent="0" algn="ctr" rtl="0">
              <a:spcBef>
                <a:spcPts val="0"/>
              </a:spcBef>
              <a:spcAft>
                <a:spcPts val="0"/>
              </a:spcAft>
              <a:buNone/>
            </a:pPr>
            <a:r>
              <a:rPr lang="en"/>
              <a:t>4Ls Retrospective</a:t>
            </a:r>
            <a:endParaRPr/>
          </a:p>
          <a:p>
            <a:pPr marL="0" lvl="0" indent="0" algn="ctr" rtl="0">
              <a:spcBef>
                <a:spcPts val="0"/>
              </a:spcBef>
              <a:spcAft>
                <a:spcPts val="0"/>
              </a:spcAft>
              <a:buNone/>
            </a:pPr>
            <a:r>
              <a:rPr lang="en"/>
              <a:t>Create Timeline in Jira</a:t>
            </a:r>
            <a:endParaRPr/>
          </a:p>
          <a:p>
            <a:pPr marL="0" lvl="0" indent="0" algn="ctr" rtl="0">
              <a:spcBef>
                <a:spcPts val="0"/>
              </a:spcBef>
              <a:spcAft>
                <a:spcPts val="0"/>
              </a:spcAft>
              <a:buNone/>
            </a:pPr>
            <a:r>
              <a:rPr lang="en"/>
              <a:t>Dummy Data Creation</a:t>
            </a:r>
            <a:endParaRPr/>
          </a:p>
        </p:txBody>
      </p:sp>
      <p:sp>
        <p:nvSpPr>
          <p:cNvPr id="222" name="Google Shape;222;p40"/>
          <p:cNvSpPr/>
          <p:nvPr/>
        </p:nvSpPr>
        <p:spPr>
          <a:xfrm>
            <a:off x="7493325" y="3468800"/>
            <a:ext cx="1513200" cy="1528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223" name="Google Shape;223;p40"/>
          <p:cNvPicPr preferRelativeResize="0"/>
          <p:nvPr/>
        </p:nvPicPr>
        <p:blipFill rotWithShape="1">
          <a:blip r:embed="rId3">
            <a:alphaModFix/>
          </a:blip>
          <a:srcRect r="5970"/>
          <a:stretch/>
        </p:blipFill>
        <p:spPr>
          <a:xfrm>
            <a:off x="973075" y="1074713"/>
            <a:ext cx="981250" cy="919500"/>
          </a:xfrm>
          <a:prstGeom prst="rect">
            <a:avLst/>
          </a:prstGeom>
          <a:noFill/>
          <a:ln>
            <a:noFill/>
          </a:ln>
        </p:spPr>
      </p:pic>
      <p:pic>
        <p:nvPicPr>
          <p:cNvPr id="224" name="Google Shape;224;p40"/>
          <p:cNvPicPr preferRelativeResize="0"/>
          <p:nvPr/>
        </p:nvPicPr>
        <p:blipFill rotWithShape="1">
          <a:blip r:embed="rId4">
            <a:alphaModFix/>
          </a:blip>
          <a:srcRect l="19164" t="31730" r="30967" b="3126"/>
          <a:stretch/>
        </p:blipFill>
        <p:spPr>
          <a:xfrm>
            <a:off x="5999250" y="685876"/>
            <a:ext cx="895023" cy="1279601"/>
          </a:xfrm>
          <a:prstGeom prst="rect">
            <a:avLst/>
          </a:prstGeom>
          <a:noFill/>
          <a:ln>
            <a:noFill/>
          </a:ln>
        </p:spPr>
      </p:pic>
      <p:pic>
        <p:nvPicPr>
          <p:cNvPr id="225" name="Google Shape;225;p40"/>
          <p:cNvPicPr preferRelativeResize="0"/>
          <p:nvPr/>
        </p:nvPicPr>
        <p:blipFill rotWithShape="1">
          <a:blip r:embed="rId5">
            <a:alphaModFix/>
          </a:blip>
          <a:srcRect l="14740" t="9705" r="15265" b="19707"/>
          <a:stretch/>
        </p:blipFill>
        <p:spPr>
          <a:xfrm>
            <a:off x="3455200" y="753475"/>
            <a:ext cx="851326" cy="919501"/>
          </a:xfrm>
          <a:prstGeom prst="rect">
            <a:avLst/>
          </a:prstGeom>
          <a:noFill/>
          <a:ln>
            <a:noFill/>
          </a:ln>
        </p:spPr>
      </p:pic>
      <p:sp>
        <p:nvSpPr>
          <p:cNvPr id="226" name="Google Shape;226;p40"/>
          <p:cNvSpPr txBox="1"/>
          <p:nvPr/>
        </p:nvSpPr>
        <p:spPr>
          <a:xfrm>
            <a:off x="6961425" y="3029600"/>
            <a:ext cx="2577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Montserrat ExtraBold"/>
                <a:ea typeface="Montserrat ExtraBold"/>
                <a:cs typeface="Montserrat ExtraBold"/>
                <a:sym typeface="Montserrat ExtraBold"/>
              </a:rPr>
              <a:t>Nguyen Quoc Thang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xfrm>
            <a:off x="2257350" y="491775"/>
            <a:ext cx="4629300" cy="160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700"/>
              <a:t>Team Process</a:t>
            </a:r>
            <a:endParaRPr sz="4700">
              <a:solidFill>
                <a:schemeClr val="accent1"/>
              </a:solidFill>
            </a:endParaRPr>
          </a:p>
        </p:txBody>
      </p:sp>
      <p:cxnSp>
        <p:nvCxnSpPr>
          <p:cNvPr id="232" name="Google Shape;232;p41"/>
          <p:cNvCxnSpPr/>
          <p:nvPr/>
        </p:nvCxnSpPr>
        <p:spPr>
          <a:xfrm>
            <a:off x="3190500" y="4046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3" name="Google Shape;233;p41"/>
          <p:cNvSpPr txBox="1"/>
          <p:nvPr/>
        </p:nvSpPr>
        <p:spPr>
          <a:xfrm>
            <a:off x="2068375" y="2097975"/>
            <a:ext cx="538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1"/>
                </a:solidFill>
                <a:latin typeface="Montserrat"/>
                <a:ea typeface="Montserrat"/>
                <a:cs typeface="Montserrat"/>
                <a:sym typeface="Montserrat"/>
              </a:rPr>
              <a:t>Roles and Responsibilities</a:t>
            </a:r>
            <a:endParaRPr sz="1800">
              <a:solidFill>
                <a:schemeClr val="lt1"/>
              </a:solidFill>
              <a:latin typeface="Montserrat"/>
              <a:ea typeface="Montserrat"/>
              <a:cs typeface="Montserrat"/>
              <a:sym typeface="Montserrat"/>
            </a:endParaRPr>
          </a:p>
        </p:txBody>
      </p:sp>
      <p:sp>
        <p:nvSpPr>
          <p:cNvPr id="234" name="Google Shape;234;p41"/>
          <p:cNvSpPr txBox="1"/>
          <p:nvPr/>
        </p:nvSpPr>
        <p:spPr>
          <a:xfrm>
            <a:off x="2068375" y="2893000"/>
            <a:ext cx="5386500" cy="1569900"/>
          </a:xfrm>
          <a:prstGeom prst="rect">
            <a:avLst/>
          </a:prstGeom>
          <a:noFill/>
          <a:ln>
            <a:noFill/>
          </a:ln>
        </p:spPr>
        <p:txBody>
          <a:bodyPr spcFirstLastPara="1" wrap="square" lIns="91425" tIns="91425" rIns="91425" bIns="91425" anchor="t" anchorCtr="0">
            <a:spAutoFit/>
          </a:bodyPr>
          <a:lstStyle/>
          <a:p>
            <a:pPr marL="457200" lvl="0" indent="-342900" algn="just" rtl="0">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Scrum Master </a:t>
            </a:r>
            <a:endParaRPr sz="1800">
              <a:solidFill>
                <a:schemeClr val="lt1"/>
              </a:solidFill>
              <a:latin typeface="Montserrat"/>
              <a:ea typeface="Montserrat"/>
              <a:cs typeface="Montserrat"/>
              <a:sym typeface="Montserrat"/>
            </a:endParaRPr>
          </a:p>
          <a:p>
            <a:pPr marL="457200" lvl="0" indent="-342900" algn="just" rtl="0">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Resource Manager</a:t>
            </a:r>
            <a:endParaRPr sz="1800">
              <a:solidFill>
                <a:schemeClr val="lt1"/>
              </a:solidFill>
              <a:latin typeface="Montserrat"/>
              <a:ea typeface="Montserrat"/>
              <a:cs typeface="Montserrat"/>
              <a:sym typeface="Montserrat"/>
            </a:endParaRPr>
          </a:p>
          <a:p>
            <a:pPr marL="457200" lvl="0" indent="-342900" algn="just" rtl="0">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Developer</a:t>
            </a:r>
            <a:endParaRPr sz="1800">
              <a:solidFill>
                <a:schemeClr val="lt1"/>
              </a:solidFill>
              <a:latin typeface="Montserrat"/>
              <a:ea typeface="Montserrat"/>
              <a:cs typeface="Montserrat"/>
              <a:sym typeface="Montserrat"/>
            </a:endParaRPr>
          </a:p>
          <a:p>
            <a:pPr marL="457200" lvl="0" indent="-342900" algn="just" rtl="0">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Project Manager</a:t>
            </a:r>
            <a:endParaRPr sz="1800">
              <a:solidFill>
                <a:schemeClr val="lt1"/>
              </a:solidFill>
              <a:latin typeface="Montserrat"/>
              <a:ea typeface="Montserrat"/>
              <a:cs typeface="Montserrat"/>
              <a:sym typeface="Montserrat"/>
            </a:endParaRPr>
          </a:p>
          <a:p>
            <a:pPr marL="457200" lvl="0" indent="-342900" algn="just" rtl="0">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Quality Manager</a:t>
            </a:r>
            <a:endParaRPr sz="1800">
              <a:solidFill>
                <a:schemeClr val="lt1"/>
              </a:solidFill>
              <a:latin typeface="Montserrat"/>
              <a:ea typeface="Montserrat"/>
              <a:cs typeface="Montserrat"/>
              <a:sym typeface="Montserrat"/>
            </a:endParaRPr>
          </a:p>
        </p:txBody>
      </p:sp>
      <p:sp>
        <p:nvSpPr>
          <p:cNvPr id="235" name="Google Shape;235;p41"/>
          <p:cNvSpPr/>
          <p:nvPr/>
        </p:nvSpPr>
        <p:spPr>
          <a:xfrm>
            <a:off x="6829375" y="2097975"/>
            <a:ext cx="1513200" cy="1528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36" name="Google Shape;236;p41"/>
          <p:cNvSpPr txBox="1"/>
          <p:nvPr/>
        </p:nvSpPr>
        <p:spPr>
          <a:xfrm>
            <a:off x="6604825" y="3758050"/>
            <a:ext cx="1962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lt1"/>
                </a:solidFill>
                <a:latin typeface="Montserrat"/>
                <a:ea typeface="Montserrat"/>
                <a:cs typeface="Montserrat"/>
                <a:sym typeface="Montserrat"/>
              </a:rPr>
              <a:t>Nhat Nam</a:t>
            </a:r>
            <a:endParaRPr sz="1800" dirty="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Design</a:t>
            </a:r>
            <a:endParaRPr/>
          </a:p>
        </p:txBody>
      </p:sp>
      <p:cxnSp>
        <p:nvCxnSpPr>
          <p:cNvPr id="242" name="Google Shape;242;p4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3" name="Google Shape;243;p42"/>
          <p:cNvSpPr txBox="1">
            <a:spLocks noGrp="1"/>
          </p:cNvSpPr>
          <p:nvPr>
            <p:ph type="body" idx="4294967295"/>
          </p:nvPr>
        </p:nvSpPr>
        <p:spPr>
          <a:xfrm>
            <a:off x="1026200" y="1037175"/>
            <a:ext cx="3010200" cy="13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rPr>
              <a:t>Note</a:t>
            </a:r>
            <a:r>
              <a:rPr lang="en" sz="1200">
                <a:solidFill>
                  <a:schemeClr val="lt1"/>
                </a:solidFill>
              </a:rPr>
              <a:t>:</a:t>
            </a:r>
            <a:endParaRPr sz="1200">
              <a:solidFill>
                <a:schemeClr val="lt1"/>
              </a:solidFill>
            </a:endParaRPr>
          </a:p>
          <a:p>
            <a:pPr marL="0" lvl="0" indent="0" algn="l" rtl="0">
              <a:spcBef>
                <a:spcPts val="1600"/>
              </a:spcBef>
              <a:spcAft>
                <a:spcPts val="0"/>
              </a:spcAft>
              <a:buNone/>
            </a:pPr>
            <a:r>
              <a:rPr lang="en" sz="1200">
                <a:solidFill>
                  <a:schemeClr val="lt1"/>
                </a:solidFill>
              </a:rPr>
              <a:t>FK: Foreign Key</a:t>
            </a:r>
            <a:endParaRPr sz="1200">
              <a:solidFill>
                <a:schemeClr val="lt1"/>
              </a:solidFill>
            </a:endParaRPr>
          </a:p>
          <a:p>
            <a:pPr marL="0" lvl="0" indent="0" algn="l" rtl="0">
              <a:spcBef>
                <a:spcPts val="1600"/>
              </a:spcBef>
              <a:spcAft>
                <a:spcPts val="1600"/>
              </a:spcAft>
              <a:buNone/>
            </a:pPr>
            <a:r>
              <a:rPr lang="en" sz="1200">
                <a:solidFill>
                  <a:schemeClr val="lt1"/>
                </a:solidFill>
              </a:rPr>
              <a:t>PK: Primary Key</a:t>
            </a:r>
            <a:endParaRPr sz="1200">
              <a:solidFill>
                <a:schemeClr val="lt1"/>
              </a:solidFill>
            </a:endParaRPr>
          </a:p>
        </p:txBody>
      </p:sp>
      <p:grpSp>
        <p:nvGrpSpPr>
          <p:cNvPr id="244" name="Google Shape;244;p42"/>
          <p:cNvGrpSpPr/>
          <p:nvPr/>
        </p:nvGrpSpPr>
        <p:grpSpPr>
          <a:xfrm>
            <a:off x="4641325" y="184860"/>
            <a:ext cx="2762958" cy="4773795"/>
            <a:chOff x="1298575" y="1149350"/>
            <a:chExt cx="2238300" cy="3867300"/>
          </a:xfrm>
        </p:grpSpPr>
        <p:sp>
          <p:nvSpPr>
            <p:cNvPr id="245" name="Google Shape;245;p42"/>
            <p:cNvSpPr/>
            <p:nvPr/>
          </p:nvSpPr>
          <p:spPr>
            <a:xfrm>
              <a:off x="1298575" y="1149350"/>
              <a:ext cx="2238300" cy="3867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246" name="Google Shape;246;p42"/>
            <p:cNvPicPr preferRelativeResize="0"/>
            <p:nvPr/>
          </p:nvPicPr>
          <p:blipFill>
            <a:blip r:embed="rId3">
              <a:alphaModFix/>
            </a:blip>
            <a:stretch>
              <a:fillRect/>
            </a:stretch>
          </p:blipFill>
          <p:spPr>
            <a:xfrm>
              <a:off x="1364675" y="1263650"/>
              <a:ext cx="2086050" cy="3698349"/>
            </a:xfrm>
            <a:prstGeom prst="rect">
              <a:avLst/>
            </a:prstGeom>
            <a:noFill/>
            <a:ln>
              <a:noFill/>
            </a:ln>
          </p:spPr>
        </p:pic>
      </p:grpSp>
      <p:sp>
        <p:nvSpPr>
          <p:cNvPr id="247" name="Google Shape;247;p42"/>
          <p:cNvSpPr txBox="1">
            <a:spLocks noGrp="1"/>
          </p:cNvSpPr>
          <p:nvPr>
            <p:ph type="body" idx="4294967295"/>
          </p:nvPr>
        </p:nvSpPr>
        <p:spPr>
          <a:xfrm>
            <a:off x="1026200" y="2138800"/>
            <a:ext cx="3010200" cy="1398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sz="1200" b="1">
                <a:solidFill>
                  <a:schemeClr val="lt1"/>
                </a:solidFill>
              </a:rPr>
              <a:t>16 Tables</a:t>
            </a:r>
            <a:endParaRPr sz="1200">
              <a:solidFill>
                <a:schemeClr val="lt1"/>
              </a:solidFill>
            </a:endParaRPr>
          </a:p>
        </p:txBody>
      </p:sp>
      <p:sp>
        <p:nvSpPr>
          <p:cNvPr id="248" name="Google Shape;248;p42"/>
          <p:cNvSpPr/>
          <p:nvPr/>
        </p:nvSpPr>
        <p:spPr>
          <a:xfrm>
            <a:off x="864875" y="2616250"/>
            <a:ext cx="2150400" cy="198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49" name="Google Shape;249;p42"/>
          <p:cNvSpPr txBox="1"/>
          <p:nvPr/>
        </p:nvSpPr>
        <p:spPr>
          <a:xfrm>
            <a:off x="1118450" y="4681800"/>
            <a:ext cx="605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Thanh Minh</a:t>
            </a:r>
            <a:endParaRPr sz="1800"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a:spLocks noGrp="1"/>
          </p:cNvSpPr>
          <p:nvPr>
            <p:ph type="subTitle" idx="1"/>
          </p:nvPr>
        </p:nvSpPr>
        <p:spPr>
          <a:xfrm>
            <a:off x="258875" y="1064600"/>
            <a:ext cx="5122500" cy="663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Avoid Many-To-Many Relationship</a:t>
            </a:r>
            <a:endParaRPr/>
          </a:p>
          <a:p>
            <a:pPr marL="457200" lvl="0" indent="-330200" algn="l" rtl="0">
              <a:spcBef>
                <a:spcPts val="0"/>
              </a:spcBef>
              <a:spcAft>
                <a:spcPts val="0"/>
              </a:spcAft>
              <a:buSzPts val="1600"/>
              <a:buChar char="-"/>
            </a:pPr>
            <a:r>
              <a:rPr lang="en"/>
              <a:t>Creating more tables for specific purposes</a:t>
            </a:r>
            <a:endParaRPr/>
          </a:p>
        </p:txBody>
      </p:sp>
      <p:sp>
        <p:nvSpPr>
          <p:cNvPr id="255" name="Google Shape;255;p43"/>
          <p:cNvSpPr txBox="1">
            <a:spLocks noGrp="1"/>
          </p:cNvSpPr>
          <p:nvPr>
            <p:ph type="body" idx="2"/>
          </p:nvPr>
        </p:nvSpPr>
        <p:spPr>
          <a:xfrm>
            <a:off x="4775200" y="1923975"/>
            <a:ext cx="4114800" cy="22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from our databases</a:t>
            </a:r>
            <a:endParaRPr/>
          </a:p>
          <a:p>
            <a:pPr marL="457200" lvl="0" indent="-317500" algn="l" rtl="0">
              <a:spcBef>
                <a:spcPts val="1000"/>
              </a:spcBef>
              <a:spcAft>
                <a:spcPts val="0"/>
              </a:spcAft>
              <a:buClr>
                <a:schemeClr val="lt1"/>
              </a:buClr>
              <a:buSzPts val="1400"/>
              <a:buChar char="●"/>
            </a:pPr>
            <a:r>
              <a:rPr lang="en"/>
              <a:t>Users - Businesses (One-To-One)</a:t>
            </a:r>
            <a:endParaRPr>
              <a:solidFill>
                <a:schemeClr val="lt1"/>
              </a:solidFill>
            </a:endParaRPr>
          </a:p>
          <a:p>
            <a:pPr marL="457200" lvl="0" indent="-317500" algn="l" rtl="0">
              <a:spcBef>
                <a:spcPts val="1000"/>
              </a:spcBef>
              <a:spcAft>
                <a:spcPts val="0"/>
              </a:spcAft>
              <a:buClr>
                <a:schemeClr val="lt1"/>
              </a:buClr>
              <a:buSzPts val="1400"/>
              <a:buChar char="●"/>
            </a:pPr>
            <a:r>
              <a:rPr lang="en"/>
              <a:t>Businesses - Products (One-To-Many)</a:t>
            </a:r>
            <a:endParaRPr>
              <a:solidFill>
                <a:schemeClr val="lt1"/>
              </a:solidFill>
            </a:endParaRPr>
          </a:p>
          <a:p>
            <a:pPr marL="457200" lvl="0" indent="-317500" algn="l" rtl="0">
              <a:spcBef>
                <a:spcPts val="1000"/>
              </a:spcBef>
              <a:spcAft>
                <a:spcPts val="0"/>
              </a:spcAft>
              <a:buClr>
                <a:schemeClr val="lt1"/>
              </a:buClr>
              <a:buSzPts val="1400"/>
              <a:buChar char="●"/>
            </a:pPr>
            <a:r>
              <a:rPr lang="en"/>
              <a:t>Orders - Invoice (One-To-One)</a:t>
            </a:r>
            <a:endParaRPr>
              <a:solidFill>
                <a:schemeClr val="lt1"/>
              </a:solidFill>
            </a:endParaRPr>
          </a:p>
          <a:p>
            <a:pPr marL="457200" lvl="0" indent="-317500" algn="l" rtl="0">
              <a:spcBef>
                <a:spcPts val="1000"/>
              </a:spcBef>
              <a:spcAft>
                <a:spcPts val="0"/>
              </a:spcAft>
              <a:buClr>
                <a:schemeClr val="lt1"/>
              </a:buClr>
              <a:buSzPts val="1400"/>
              <a:buChar char="●"/>
            </a:pPr>
            <a:r>
              <a:rPr lang="en"/>
              <a:t>Businesses - Suppliers (One-To-Many)</a:t>
            </a:r>
            <a:endParaRPr/>
          </a:p>
          <a:p>
            <a:pPr marL="457200" lvl="0" indent="-317500" algn="l" rtl="0">
              <a:spcBef>
                <a:spcPts val="1000"/>
              </a:spcBef>
              <a:spcAft>
                <a:spcPts val="1000"/>
              </a:spcAft>
              <a:buSzPts val="1400"/>
              <a:buChar char="●"/>
            </a:pPr>
            <a:r>
              <a:rPr lang="en"/>
              <a:t>Users - Notifications (One-To-Many)</a:t>
            </a:r>
            <a:endParaRPr/>
          </a:p>
        </p:txBody>
      </p:sp>
      <p:sp>
        <p:nvSpPr>
          <p:cNvPr id="256" name="Google Shape;256;p43"/>
          <p:cNvSpPr txBox="1">
            <a:spLocks noGrp="1"/>
          </p:cNvSpPr>
          <p:nvPr>
            <p:ph type="title"/>
          </p:nvPr>
        </p:nvSpPr>
        <p:spPr>
          <a:xfrm>
            <a:off x="957550" y="445025"/>
            <a:ext cx="39261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Relationship Entities</a:t>
            </a:r>
            <a:endParaRPr/>
          </a:p>
        </p:txBody>
      </p:sp>
      <p:cxnSp>
        <p:nvCxnSpPr>
          <p:cNvPr id="257" name="Google Shape;257;p4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58" name="Google Shape;258;p43"/>
          <p:cNvSpPr/>
          <p:nvPr/>
        </p:nvSpPr>
        <p:spPr>
          <a:xfrm>
            <a:off x="1331450" y="2954700"/>
            <a:ext cx="2152500" cy="2043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59" name="Google Shape;259;p43"/>
          <p:cNvSpPr txBox="1"/>
          <p:nvPr/>
        </p:nvSpPr>
        <p:spPr>
          <a:xfrm>
            <a:off x="1542750" y="2493000"/>
            <a:ext cx="605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Montserrat"/>
                <a:ea typeface="Montserrat"/>
                <a:cs typeface="Montserrat"/>
                <a:sym typeface="Montserrat"/>
              </a:rPr>
              <a:t>Thanh Minh</a:t>
            </a:r>
            <a:endParaRPr sz="1800" b="1">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4"/>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Use Cases</a:t>
            </a:r>
            <a:endParaRPr dirty="0"/>
          </a:p>
        </p:txBody>
      </p:sp>
      <p:cxnSp>
        <p:nvCxnSpPr>
          <p:cNvPr id="265" name="Google Shape;265;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66" name="Google Shape;266;p44"/>
          <p:cNvSpPr txBox="1">
            <a:spLocks noGrp="1"/>
          </p:cNvSpPr>
          <p:nvPr>
            <p:ph type="title" idx="5"/>
          </p:nvPr>
        </p:nvSpPr>
        <p:spPr>
          <a:xfrm>
            <a:off x="735772" y="838028"/>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Transaction</a:t>
            </a:r>
            <a:endParaRPr/>
          </a:p>
        </p:txBody>
      </p:sp>
      <p:sp>
        <p:nvSpPr>
          <p:cNvPr id="267" name="Google Shape;267;p44"/>
          <p:cNvSpPr txBox="1">
            <a:spLocks noGrp="1"/>
          </p:cNvSpPr>
          <p:nvPr>
            <p:ph type="subTitle" idx="6"/>
          </p:nvPr>
        </p:nvSpPr>
        <p:spPr>
          <a:xfrm>
            <a:off x="938500" y="1337900"/>
            <a:ext cx="2553000" cy="1419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a:t>Atomicity</a:t>
            </a:r>
            <a:endParaRPr/>
          </a:p>
          <a:p>
            <a:pPr marL="457200" lvl="0" indent="-317500" algn="just" rtl="0">
              <a:spcBef>
                <a:spcPts val="0"/>
              </a:spcBef>
              <a:spcAft>
                <a:spcPts val="0"/>
              </a:spcAft>
              <a:buSzPts val="1400"/>
              <a:buChar char="●"/>
            </a:pPr>
            <a:r>
              <a:rPr lang="en"/>
              <a:t>Consistency</a:t>
            </a:r>
            <a:endParaRPr/>
          </a:p>
          <a:p>
            <a:pPr marL="457200" lvl="0" indent="-317500" algn="just" rtl="0">
              <a:spcBef>
                <a:spcPts val="0"/>
              </a:spcBef>
              <a:spcAft>
                <a:spcPts val="0"/>
              </a:spcAft>
              <a:buSzPts val="1400"/>
              <a:buChar char="●"/>
            </a:pPr>
            <a:r>
              <a:rPr lang="en"/>
              <a:t>Isolation</a:t>
            </a:r>
            <a:endParaRPr/>
          </a:p>
          <a:p>
            <a:pPr marL="457200" lvl="0" indent="-317500" algn="just" rtl="0">
              <a:spcBef>
                <a:spcPts val="0"/>
              </a:spcBef>
              <a:spcAft>
                <a:spcPts val="0"/>
              </a:spcAft>
              <a:buSzPts val="1400"/>
              <a:buChar char="●"/>
            </a:pPr>
            <a:r>
              <a:rPr lang="en"/>
              <a:t>Durability</a:t>
            </a:r>
            <a:endParaRPr/>
          </a:p>
          <a:p>
            <a:pPr marL="457200" lvl="0" indent="-317500" algn="just" rtl="0">
              <a:spcBef>
                <a:spcPts val="0"/>
              </a:spcBef>
              <a:spcAft>
                <a:spcPts val="0"/>
              </a:spcAft>
              <a:buSzPts val="1400"/>
              <a:buChar char="●"/>
            </a:pPr>
            <a:r>
              <a:rPr lang="en"/>
              <a:t>Error Handling</a:t>
            </a:r>
            <a:endParaRPr/>
          </a:p>
          <a:p>
            <a:pPr marL="457200" lvl="0" indent="-317500" algn="just" rtl="0">
              <a:spcBef>
                <a:spcPts val="0"/>
              </a:spcBef>
              <a:spcAft>
                <a:spcPts val="0"/>
              </a:spcAft>
              <a:buSzPts val="1400"/>
              <a:buChar char="●"/>
            </a:pPr>
            <a:r>
              <a:rPr lang="en"/>
              <a:t>Concurrency Control</a:t>
            </a: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endParaRPr/>
          </a:p>
        </p:txBody>
      </p:sp>
      <p:sp>
        <p:nvSpPr>
          <p:cNvPr id="268" name="Google Shape;268;p44"/>
          <p:cNvSpPr txBox="1">
            <a:spLocks noGrp="1"/>
          </p:cNvSpPr>
          <p:nvPr>
            <p:ph type="title" idx="14"/>
          </p:nvPr>
        </p:nvSpPr>
        <p:spPr>
          <a:xfrm>
            <a:off x="490322" y="275721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Backup</a:t>
            </a:r>
            <a:endParaRPr/>
          </a:p>
        </p:txBody>
      </p:sp>
      <p:sp>
        <p:nvSpPr>
          <p:cNvPr id="269" name="Google Shape;269;p44"/>
          <p:cNvSpPr txBox="1">
            <a:spLocks noGrp="1"/>
          </p:cNvSpPr>
          <p:nvPr>
            <p:ph type="subTitle" idx="15"/>
          </p:nvPr>
        </p:nvSpPr>
        <p:spPr>
          <a:xfrm>
            <a:off x="938500" y="3246875"/>
            <a:ext cx="4281900" cy="1271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Data Protection</a:t>
            </a:r>
            <a:endParaRPr/>
          </a:p>
          <a:p>
            <a:pPr marL="457200" lvl="0" indent="-317500" algn="l" rtl="0">
              <a:spcBef>
                <a:spcPts val="0"/>
              </a:spcBef>
              <a:spcAft>
                <a:spcPts val="0"/>
              </a:spcAft>
              <a:buSzPts val="1400"/>
              <a:buChar char="●"/>
            </a:pPr>
            <a:r>
              <a:rPr lang="en"/>
              <a:t>Data Recovery</a:t>
            </a:r>
            <a:endParaRPr/>
          </a:p>
          <a:p>
            <a:pPr marL="457200" lvl="0" indent="-317500" algn="l" rtl="0">
              <a:spcBef>
                <a:spcPts val="0"/>
              </a:spcBef>
              <a:spcAft>
                <a:spcPts val="0"/>
              </a:spcAft>
              <a:buSzPts val="1400"/>
              <a:buChar char="●"/>
            </a:pPr>
            <a:r>
              <a:rPr lang="en"/>
              <a:t>User Error Safeguard</a:t>
            </a:r>
            <a:endParaRPr/>
          </a:p>
          <a:p>
            <a:pPr marL="457200" lvl="0" indent="-317500" algn="l" rtl="0">
              <a:spcBef>
                <a:spcPts val="0"/>
              </a:spcBef>
              <a:spcAft>
                <a:spcPts val="0"/>
              </a:spcAft>
              <a:buSzPts val="1400"/>
              <a:buChar char="●"/>
            </a:pPr>
            <a:r>
              <a:rPr lang="en"/>
              <a:t>Software Error Defense</a:t>
            </a:r>
            <a:endParaRPr/>
          </a:p>
          <a:p>
            <a:pPr marL="457200" lvl="0" indent="-317500" algn="l" rtl="0">
              <a:spcBef>
                <a:spcPts val="0"/>
              </a:spcBef>
              <a:spcAft>
                <a:spcPts val="0"/>
              </a:spcAft>
              <a:buSzPts val="1400"/>
              <a:buChar char="●"/>
            </a:pPr>
            <a:r>
              <a:rPr lang="en"/>
              <a:t>Security Against Attacks and Malware</a:t>
            </a:r>
            <a:endParaRPr/>
          </a:p>
          <a:p>
            <a:pPr marL="457200" lvl="0" indent="0" algn="l" rtl="0">
              <a:spcBef>
                <a:spcPts val="0"/>
              </a:spcBef>
              <a:spcAft>
                <a:spcPts val="0"/>
              </a:spcAft>
              <a:buNone/>
            </a:pPr>
            <a:endParaRPr/>
          </a:p>
        </p:txBody>
      </p:sp>
      <p:cxnSp>
        <p:nvCxnSpPr>
          <p:cNvPr id="270" name="Google Shape;270;p44"/>
          <p:cNvCxnSpPr/>
          <p:nvPr/>
        </p:nvCxnSpPr>
        <p:spPr>
          <a:xfrm>
            <a:off x="1026200" y="2810546"/>
            <a:ext cx="5528100" cy="216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2" name="Google Shape;272;p44"/>
          <p:cNvSpPr txBox="1"/>
          <p:nvPr/>
        </p:nvSpPr>
        <p:spPr>
          <a:xfrm>
            <a:off x="7194075" y="2504150"/>
            <a:ext cx="2213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Montserrat ExtraBold"/>
                <a:ea typeface="Montserrat ExtraBold"/>
                <a:cs typeface="Montserrat ExtraBold"/>
                <a:sym typeface="Montserrat ExtraBold"/>
              </a:rPr>
              <a:t>Nhat Nam</a:t>
            </a:r>
            <a:endParaRPr sz="1600"/>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1572</Words>
  <Application>Microsoft Office PowerPoint</Application>
  <PresentationFormat>On-screen Show (16:9)</PresentationFormat>
  <Paragraphs>189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Montserrat ExtraBold</vt:lpstr>
      <vt:lpstr>Montserrat Medium</vt:lpstr>
      <vt:lpstr>Montserrat</vt:lpstr>
      <vt:lpstr>Roboto</vt:lpstr>
      <vt:lpstr>Montserrat ExtraLight</vt:lpstr>
      <vt:lpstr>Futuristic Background by Slidesgo</vt:lpstr>
      <vt:lpstr>B2B2C E-COMMERCE PLATFORM</vt:lpstr>
      <vt:lpstr>01</vt:lpstr>
      <vt:lpstr>Mission Statement</vt:lpstr>
      <vt:lpstr>Contribution to Solution</vt:lpstr>
      <vt:lpstr>Contribution to Solution</vt:lpstr>
      <vt:lpstr>Team Process</vt:lpstr>
      <vt:lpstr>Physical Design</vt:lpstr>
      <vt:lpstr>Relationship Entities</vt:lpstr>
      <vt:lpstr>SQL Use Cases</vt:lpstr>
      <vt:lpstr>Specific Major</vt:lpstr>
      <vt:lpstr>Summary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B2B2C E-COMMERCE PLATFORM</dc:title>
  <cp:lastModifiedBy>Thanh Minh</cp:lastModifiedBy>
  <cp:revision>8</cp:revision>
  <dcterms:modified xsi:type="dcterms:W3CDTF">2023-11-17T03:04:25Z</dcterms:modified>
</cp:coreProperties>
</file>